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7" r:id="rId4"/>
    <p:sldId id="268" r:id="rId5"/>
    <p:sldId id="269" r:id="rId6"/>
    <p:sldId id="258" r:id="rId7"/>
    <p:sldId id="265" r:id="rId8"/>
    <p:sldId id="259" r:id="rId9"/>
    <p:sldId id="270" r:id="rId10"/>
    <p:sldId id="260" r:id="rId11"/>
    <p:sldId id="261" r:id="rId12"/>
    <p:sldId id="271" r:id="rId13"/>
    <p:sldId id="262" r:id="rId14"/>
    <p:sldId id="263" r:id="rId15"/>
    <p:sldId id="283" r:id="rId16"/>
    <p:sldId id="284" r:id="rId17"/>
    <p:sldId id="285" r:id="rId18"/>
    <p:sldId id="264" r:id="rId19"/>
    <p:sldId id="266" r:id="rId20"/>
    <p:sldId id="281" r:id="rId21"/>
    <p:sldId id="282" r:id="rId22"/>
    <p:sldId id="290" r:id="rId23"/>
    <p:sldId id="294" r:id="rId24"/>
    <p:sldId id="291" r:id="rId25"/>
    <p:sldId id="292" r:id="rId26"/>
    <p:sldId id="293" r:id="rId27"/>
    <p:sldId id="295" r:id="rId28"/>
    <p:sldId id="296" r:id="rId29"/>
    <p:sldId id="297" r:id="rId30"/>
    <p:sldId id="298" r:id="rId31"/>
    <p:sldId id="299" r:id="rId32"/>
    <p:sldId id="300" r:id="rId33"/>
    <p:sldId id="312" r:id="rId34"/>
    <p:sldId id="313" r:id="rId35"/>
    <p:sldId id="301" r:id="rId36"/>
    <p:sldId id="302" r:id="rId37"/>
    <p:sldId id="303" r:id="rId38"/>
    <p:sldId id="304" r:id="rId39"/>
    <p:sldId id="305" r:id="rId40"/>
    <p:sldId id="306" r:id="rId41"/>
    <p:sldId id="307" r:id="rId42"/>
    <p:sldId id="308" r:id="rId43"/>
    <p:sldId id="309" r:id="rId44"/>
    <p:sldId id="310" r:id="rId45"/>
    <p:sldId id="311" r:id="rId46"/>
    <p:sldId id="314" r:id="rId47"/>
    <p:sldId id="315" r:id="rId48"/>
    <p:sldId id="316" r:id="rId49"/>
    <p:sldId id="317" r:id="rId50"/>
    <p:sldId id="318" r:id="rId51"/>
    <p:sldId id="319" r:id="rId52"/>
    <p:sldId id="320" r:id="rId53"/>
    <p:sldId id="321" r:id="rId54"/>
    <p:sldId id="322" r:id="rId55"/>
    <p:sldId id="323" r:id="rId56"/>
    <p:sldId id="325" r:id="rId57"/>
    <p:sldId id="326" r:id="rId58"/>
    <p:sldId id="327" r:id="rId59"/>
    <p:sldId id="328" r:id="rId60"/>
    <p:sldId id="329" r:id="rId61"/>
    <p:sldId id="324" r:id="rId62"/>
    <p:sldId id="330" r:id="rId63"/>
    <p:sldId id="331" r:id="rId64"/>
    <p:sldId id="332" r:id="rId65"/>
    <p:sldId id="333" r:id="rId66"/>
    <p:sldId id="334" r:id="rId67"/>
    <p:sldId id="335" r:id="rId68"/>
    <p:sldId id="33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p:scale>
          <a:sx n="70" d="100"/>
          <a:sy n="70" d="100"/>
        </p:scale>
        <p:origin x="-744" y="-16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454EE1A-2FD8-49D4-8BA0-52F801C144EF}"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454EE1A-2FD8-49D4-8BA0-52F801C144EF}"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454EE1A-2FD8-49D4-8BA0-52F801C144EF}"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454EE1A-2FD8-49D4-8BA0-52F801C144EF}" type="slidenum">
              <a:rPr lang="en-IN" smtClean="0"/>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454EE1A-2FD8-49D4-8BA0-52F801C144EF}"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454EE1A-2FD8-49D4-8BA0-52F801C144EF}" type="slidenum">
              <a:rPr lang="en-IN" smtClean="0"/>
              <a:pPr/>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454EE1A-2FD8-49D4-8BA0-52F801C144EF}"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454EE1A-2FD8-49D4-8BA0-52F801C144EF}"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454EE1A-2FD8-49D4-8BA0-52F801C144EF}"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454EE1A-2FD8-49D4-8BA0-52F801C144EF}"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454EE1A-2FD8-49D4-8BA0-52F801C144EF}"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454EE1A-2FD8-49D4-8BA0-52F801C144EF}"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454EE1A-2FD8-49D4-8BA0-52F801C144EF}"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454EE1A-2FD8-49D4-8BA0-52F801C144EF}"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454EE1A-2FD8-49D4-8BA0-52F801C144EF}"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FD6ED2-9E9C-45C7-9C92-ACB7BCB9EAA2}" type="datetimeFigureOut">
              <a:rPr lang="en-IN" smtClean="0"/>
              <a:pPr/>
              <a:t>12-12-2024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454EE1A-2FD8-49D4-8BA0-52F801C144EF}"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3FD6ED2-9E9C-45C7-9C92-ACB7BCB9EAA2}" type="datetimeFigureOut">
              <a:rPr lang="en-IN" smtClean="0"/>
              <a:pPr/>
              <a:t>12-12-2024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454EE1A-2FD8-49D4-8BA0-52F801C144EF}"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 y="70803"/>
            <a:ext cx="12176760" cy="1008189"/>
          </a:xfrm>
        </p:spPr>
        <p:txBody>
          <a:bodyPr>
            <a:normAutofit/>
          </a:bodyPr>
          <a:lstStyle/>
          <a:p>
            <a:endParaRPr lang="en-IN" dirty="0"/>
          </a:p>
        </p:txBody>
      </p:sp>
      <p:sp>
        <p:nvSpPr>
          <p:cNvPr id="3" name="Subtitle 2"/>
          <p:cNvSpPr>
            <a:spLocks noGrp="1"/>
          </p:cNvSpPr>
          <p:nvPr>
            <p:ph type="subTitle" idx="1"/>
          </p:nvPr>
        </p:nvSpPr>
        <p:spPr>
          <a:xfrm>
            <a:off x="1094232" y="3117406"/>
            <a:ext cx="9144000" cy="1655762"/>
          </a:xfrm>
        </p:spPr>
        <p:txBody>
          <a:bodyPr>
            <a:normAutofit fontScale="92500" lnSpcReduction="10000"/>
          </a:bodyPr>
          <a:lstStyle/>
          <a:p>
            <a:pPr algn="ctr"/>
            <a:r>
              <a:rPr lang="en-IN" sz="6600" dirty="0">
                <a:latin typeface="Times New Roman" panose="02020603050405020304" pitchFamily="18" charset="0"/>
                <a:cs typeface="Times New Roman" panose="02020603050405020304" pitchFamily="18" charset="0"/>
              </a:rPr>
              <a:t>Introduction to SQL</a:t>
            </a:r>
          </a:p>
          <a:p>
            <a:r>
              <a:rPr lang="en-IN" dirty="0" smtClean="0"/>
              <a:t/>
            </a:r>
            <a:br>
              <a:rPr lang="en-IN" dirty="0" smtClean="0"/>
            </a:b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96" y="0"/>
            <a:ext cx="12163108" cy="694944"/>
          </a:xfrm>
        </p:spPr>
        <p:txBody>
          <a:bodyPr>
            <a:normAutofit fontScale="90000"/>
          </a:bodyPr>
          <a:lstStyle/>
          <a:p>
            <a:r>
              <a:rPr lang="en-IN" dirty="0"/>
              <a:t>Some of The Most Important SQL Commands</a:t>
            </a:r>
            <a:br>
              <a:rPr lang="en-IN" dirty="0"/>
            </a:br>
            <a:endParaRPr lang="en-IN" dirty="0"/>
          </a:p>
        </p:txBody>
      </p:sp>
      <p:sp>
        <p:nvSpPr>
          <p:cNvPr id="4" name="Rectangle 1"/>
          <p:cNvSpPr>
            <a:spLocks noGrp="1" noChangeArrowheads="1"/>
          </p:cNvSpPr>
          <p:nvPr>
            <p:ph idx="1"/>
          </p:nvPr>
        </p:nvSpPr>
        <p:spPr bwMode="auto">
          <a:xfrm>
            <a:off x="2365820" y="1935733"/>
            <a:ext cx="9256204" cy="3754874"/>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sz="2000" b="0" i="0" u="none" strike="noStrike" cap="none" normalizeH="0" baseline="0" dirty="0" smtClean="0">
                <a:ln>
                  <a:noFill/>
                </a:ln>
                <a:solidFill>
                  <a:srgbClr val="DC143C"/>
                </a:solidFill>
                <a:effectLst/>
                <a:latin typeface="Consolas" panose="020B0609020204030204" pitchFamily="49" charset="0"/>
              </a:rPr>
              <a:t>SELECT</a:t>
            </a:r>
            <a:r>
              <a:rPr kumimoji="0" lang="en-US" sz="2000" b="0" i="0" u="none" strike="noStrike" cap="none" normalizeH="0" baseline="0" dirty="0" smtClean="0">
                <a:ln>
                  <a:noFill/>
                </a:ln>
                <a:solidFill>
                  <a:srgbClr val="000000"/>
                </a:solidFill>
                <a:effectLst/>
                <a:latin typeface="Verdana" panose="020B0604030504040204" pitchFamily="34" charset="0"/>
              </a:rPr>
              <a:t> - extracts data from a database</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2000" b="0" i="0" u="none" strike="noStrike" cap="none" normalizeH="0" baseline="0" dirty="0" smtClean="0">
                <a:ln>
                  <a:noFill/>
                </a:ln>
                <a:solidFill>
                  <a:srgbClr val="DC143C"/>
                </a:solidFill>
                <a:effectLst/>
                <a:latin typeface="Consolas" panose="020B0609020204030204" pitchFamily="49" charset="0"/>
              </a:rPr>
              <a:t>UPDATE</a:t>
            </a:r>
            <a:r>
              <a:rPr kumimoji="0" lang="en-US" sz="2000" b="0" i="0" u="none" strike="noStrike" cap="none" normalizeH="0" baseline="0" dirty="0" smtClean="0">
                <a:ln>
                  <a:noFill/>
                </a:ln>
                <a:solidFill>
                  <a:srgbClr val="000000"/>
                </a:solidFill>
                <a:effectLst/>
                <a:latin typeface="Verdana" panose="020B0604030504040204" pitchFamily="34" charset="0"/>
              </a:rPr>
              <a:t> - updates data in a database</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2000" b="0" i="0" u="none" strike="noStrike" cap="none" normalizeH="0" baseline="0" dirty="0" smtClean="0">
                <a:ln>
                  <a:noFill/>
                </a:ln>
                <a:solidFill>
                  <a:srgbClr val="DC143C"/>
                </a:solidFill>
                <a:effectLst/>
                <a:latin typeface="Consolas" panose="020B0609020204030204" pitchFamily="49" charset="0"/>
              </a:rPr>
              <a:t>DELETE</a:t>
            </a:r>
            <a:r>
              <a:rPr kumimoji="0" lang="en-US" sz="2000" b="0" i="0" u="none" strike="noStrike" cap="none" normalizeH="0" baseline="0" dirty="0" smtClean="0">
                <a:ln>
                  <a:noFill/>
                </a:ln>
                <a:solidFill>
                  <a:srgbClr val="000000"/>
                </a:solidFill>
                <a:effectLst/>
                <a:latin typeface="Verdana" panose="020B0604030504040204" pitchFamily="34" charset="0"/>
              </a:rPr>
              <a:t> - deletes data from a database</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2000" b="0" i="0" u="none" strike="noStrike" cap="none" normalizeH="0" baseline="0" dirty="0" smtClean="0">
                <a:ln>
                  <a:noFill/>
                </a:ln>
                <a:solidFill>
                  <a:srgbClr val="DC143C"/>
                </a:solidFill>
                <a:effectLst/>
                <a:latin typeface="Consolas" panose="020B0609020204030204" pitchFamily="49" charset="0"/>
              </a:rPr>
              <a:t>INSERT INTO</a:t>
            </a:r>
            <a:r>
              <a:rPr kumimoji="0" lang="en-US" sz="2000" b="0" i="0" u="none" strike="noStrike" cap="none" normalizeH="0" baseline="0" dirty="0" smtClean="0">
                <a:ln>
                  <a:noFill/>
                </a:ln>
                <a:solidFill>
                  <a:srgbClr val="000000"/>
                </a:solidFill>
                <a:effectLst/>
                <a:latin typeface="Verdana" panose="020B0604030504040204" pitchFamily="34" charset="0"/>
              </a:rPr>
              <a:t> - inserts new data into a database</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2000" b="0" i="0" u="none" strike="noStrike" cap="none" normalizeH="0" baseline="0" dirty="0" smtClean="0">
                <a:ln>
                  <a:noFill/>
                </a:ln>
                <a:solidFill>
                  <a:srgbClr val="DC143C"/>
                </a:solidFill>
                <a:effectLst/>
                <a:latin typeface="Consolas" panose="020B0609020204030204" pitchFamily="49" charset="0"/>
              </a:rPr>
              <a:t>CREATE DATABASE</a:t>
            </a:r>
            <a:r>
              <a:rPr kumimoji="0" lang="en-US" sz="2000" b="0" i="0" u="none" strike="noStrike" cap="none" normalizeH="0" baseline="0" dirty="0" smtClean="0">
                <a:ln>
                  <a:noFill/>
                </a:ln>
                <a:solidFill>
                  <a:srgbClr val="000000"/>
                </a:solidFill>
                <a:effectLst/>
                <a:latin typeface="Verdana" panose="020B0604030504040204" pitchFamily="34" charset="0"/>
              </a:rPr>
              <a:t> - creates a new database</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2000" b="0" i="0" u="none" strike="noStrike" cap="none" normalizeH="0" baseline="0" dirty="0" smtClean="0">
                <a:ln>
                  <a:noFill/>
                </a:ln>
                <a:solidFill>
                  <a:srgbClr val="DC143C"/>
                </a:solidFill>
                <a:effectLst/>
                <a:latin typeface="Consolas" panose="020B0609020204030204" pitchFamily="49" charset="0"/>
              </a:rPr>
              <a:t>ALTER DATABASE</a:t>
            </a:r>
            <a:r>
              <a:rPr kumimoji="0" lang="en-US" sz="2000" b="0" i="0" u="none" strike="noStrike" cap="none" normalizeH="0" baseline="0" dirty="0" smtClean="0">
                <a:ln>
                  <a:noFill/>
                </a:ln>
                <a:solidFill>
                  <a:srgbClr val="000000"/>
                </a:solidFill>
                <a:effectLst/>
                <a:latin typeface="Verdana" panose="020B0604030504040204" pitchFamily="34" charset="0"/>
              </a:rPr>
              <a:t> - modifies a database</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2000" b="0" i="0" u="none" strike="noStrike" cap="none" normalizeH="0" baseline="0" dirty="0" smtClean="0">
                <a:ln>
                  <a:noFill/>
                </a:ln>
                <a:solidFill>
                  <a:srgbClr val="DC143C"/>
                </a:solidFill>
                <a:effectLst/>
                <a:latin typeface="Consolas" panose="020B0609020204030204" pitchFamily="49" charset="0"/>
              </a:rPr>
              <a:t>CREATE TABLE</a:t>
            </a:r>
            <a:r>
              <a:rPr kumimoji="0" lang="en-US" sz="2000" b="0" i="0" u="none" strike="noStrike" cap="none" normalizeH="0" baseline="0" dirty="0" smtClean="0">
                <a:ln>
                  <a:noFill/>
                </a:ln>
                <a:solidFill>
                  <a:srgbClr val="000000"/>
                </a:solidFill>
                <a:effectLst/>
                <a:latin typeface="Verdana" panose="020B0604030504040204" pitchFamily="34" charset="0"/>
              </a:rPr>
              <a:t> - creates a new table</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2000" b="0" i="0" u="none" strike="noStrike" cap="none" normalizeH="0" baseline="0" dirty="0" smtClean="0">
                <a:ln>
                  <a:noFill/>
                </a:ln>
                <a:solidFill>
                  <a:srgbClr val="DC143C"/>
                </a:solidFill>
                <a:effectLst/>
                <a:latin typeface="Consolas" panose="020B0609020204030204" pitchFamily="49" charset="0"/>
              </a:rPr>
              <a:t>ALTER TABLE</a:t>
            </a:r>
            <a:r>
              <a:rPr kumimoji="0" lang="en-US" sz="2000" b="0" i="0" u="none" strike="noStrike" cap="none" normalizeH="0" baseline="0" dirty="0" smtClean="0">
                <a:ln>
                  <a:noFill/>
                </a:ln>
                <a:solidFill>
                  <a:srgbClr val="000000"/>
                </a:solidFill>
                <a:effectLst/>
                <a:latin typeface="Verdana" panose="020B0604030504040204" pitchFamily="34" charset="0"/>
              </a:rPr>
              <a:t> - modifies a table</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2000" b="0" i="0" u="none" strike="noStrike" cap="none" normalizeH="0" baseline="0" dirty="0" smtClean="0">
                <a:ln>
                  <a:noFill/>
                </a:ln>
                <a:solidFill>
                  <a:srgbClr val="DC143C"/>
                </a:solidFill>
                <a:effectLst/>
                <a:latin typeface="Consolas" panose="020B0609020204030204" pitchFamily="49" charset="0"/>
              </a:rPr>
              <a:t>DROP TABLE</a:t>
            </a:r>
            <a:r>
              <a:rPr kumimoji="0" lang="en-US" sz="2000" b="0" i="0" u="none" strike="noStrike" cap="none" normalizeH="0" baseline="0" dirty="0" smtClean="0">
                <a:ln>
                  <a:noFill/>
                </a:ln>
                <a:solidFill>
                  <a:srgbClr val="000000"/>
                </a:solidFill>
                <a:effectLst/>
                <a:latin typeface="Verdana" panose="020B0604030504040204" pitchFamily="34" charset="0"/>
              </a:rPr>
              <a:t> - deletes a table</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2000" b="0" i="0" u="none" strike="noStrike" cap="none" normalizeH="0" baseline="0" dirty="0" smtClean="0">
                <a:ln>
                  <a:noFill/>
                </a:ln>
                <a:solidFill>
                  <a:srgbClr val="DC143C"/>
                </a:solidFill>
                <a:effectLst/>
                <a:latin typeface="Consolas" panose="020B0609020204030204" pitchFamily="49" charset="0"/>
              </a:rPr>
              <a:t>CREATE INDEX</a:t>
            </a:r>
            <a:r>
              <a:rPr kumimoji="0" lang="en-US" sz="2000" b="0" i="0" u="none" strike="noStrike" cap="none" normalizeH="0" baseline="0" dirty="0" smtClean="0">
                <a:ln>
                  <a:noFill/>
                </a:ln>
                <a:solidFill>
                  <a:srgbClr val="000000"/>
                </a:solidFill>
                <a:effectLst/>
                <a:latin typeface="Verdana" panose="020B0604030504040204" pitchFamily="34" charset="0"/>
              </a:rPr>
              <a:t> - creates an index (search key)</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2000" b="0" i="0" u="none" strike="noStrike" cap="none" normalizeH="0" baseline="0" dirty="0" smtClean="0">
                <a:ln>
                  <a:noFill/>
                </a:ln>
                <a:solidFill>
                  <a:srgbClr val="DC143C"/>
                </a:solidFill>
                <a:effectLst/>
                <a:latin typeface="Consolas" panose="020B0609020204030204" pitchFamily="49" charset="0"/>
              </a:rPr>
              <a:t>DROP INDEX</a:t>
            </a:r>
            <a:r>
              <a:rPr kumimoji="0" lang="en-US" sz="2000" b="0" i="0" u="none" strike="noStrike" cap="none" normalizeH="0" baseline="0" dirty="0" smtClean="0">
                <a:ln>
                  <a:noFill/>
                </a:ln>
                <a:solidFill>
                  <a:srgbClr val="000000"/>
                </a:solidFill>
                <a:effectLst/>
                <a:latin typeface="Verdana" panose="020B0604030504040204" pitchFamily="34" charset="0"/>
              </a:rPr>
              <a:t> - deletes an index</a:t>
            </a: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 y="0"/>
            <a:ext cx="12181396" cy="640080"/>
          </a:xfrm>
        </p:spPr>
        <p:txBody>
          <a:bodyPr/>
          <a:lstStyle/>
          <a:p>
            <a:r>
              <a:rPr lang="en-GB" dirty="0" smtClean="0"/>
              <a:t>SQL Commands</a:t>
            </a:r>
            <a:endParaRPr lang="en-IN" dirty="0"/>
          </a:p>
        </p:txBody>
      </p:sp>
      <p:sp>
        <p:nvSpPr>
          <p:cNvPr id="3" name="Content Placeholder 2"/>
          <p:cNvSpPr>
            <a:spLocks noGrp="1"/>
          </p:cNvSpPr>
          <p:nvPr>
            <p:ph idx="1"/>
          </p:nvPr>
        </p:nvSpPr>
        <p:spPr>
          <a:xfrm>
            <a:off x="1565084" y="716280"/>
            <a:ext cx="8915400" cy="6141720"/>
          </a:xfrm>
        </p:spPr>
        <p:txBody>
          <a:bodyPr>
            <a:normAutofit/>
          </a:bodyPr>
          <a:lstStyle/>
          <a:p>
            <a:r>
              <a:rPr lang="en-GB" dirty="0"/>
              <a:t>Show Databases</a:t>
            </a:r>
            <a:r>
              <a:rPr lang="en-IN" dirty="0" smtClean="0"/>
              <a:t>;</a:t>
            </a:r>
          </a:p>
          <a:p>
            <a:r>
              <a:rPr lang="en-IN" dirty="0" smtClean="0"/>
              <a:t>CREATE</a:t>
            </a:r>
            <a:r>
              <a:rPr lang="en-IN" dirty="0"/>
              <a:t> DATABASE </a:t>
            </a:r>
            <a:r>
              <a:rPr lang="en-IN" i="1" dirty="0" err="1"/>
              <a:t>databasename</a:t>
            </a:r>
            <a:r>
              <a:rPr lang="en-IN" dirty="0" smtClean="0"/>
              <a:t>;</a:t>
            </a:r>
          </a:p>
          <a:p>
            <a:r>
              <a:rPr lang="en-IN" dirty="0"/>
              <a:t>DROP DATABASE </a:t>
            </a:r>
            <a:r>
              <a:rPr lang="en-IN" i="1" dirty="0" err="1"/>
              <a:t>databasename</a:t>
            </a:r>
            <a:r>
              <a:rPr lang="en-IN" dirty="0" smtClean="0"/>
              <a:t>;</a:t>
            </a:r>
          </a:p>
          <a:p>
            <a:endParaRPr lang="en-GB" dirty="0"/>
          </a:p>
          <a:p>
            <a:pPr marL="0" indent="0">
              <a:buNone/>
            </a:pPr>
            <a:endParaRPr lang="en-IN" dirty="0" smtClean="0"/>
          </a:p>
          <a:p>
            <a:r>
              <a:rPr lang="en-IN" dirty="0"/>
              <a:t>CREATE TABLE </a:t>
            </a:r>
            <a:r>
              <a:rPr lang="en-IN" i="1" dirty="0" err="1"/>
              <a:t>table_name</a:t>
            </a:r>
            <a:r>
              <a:rPr lang="en-IN" i="1" dirty="0"/>
              <a:t> </a:t>
            </a:r>
            <a:r>
              <a:rPr lang="en-IN" dirty="0"/>
              <a:t>(</a:t>
            </a:r>
            <a:br>
              <a:rPr lang="en-IN" dirty="0"/>
            </a:br>
            <a:r>
              <a:rPr lang="en-IN" i="1" dirty="0"/>
              <a:t>    column1 </a:t>
            </a:r>
            <a:r>
              <a:rPr lang="en-IN" i="1" dirty="0" err="1"/>
              <a:t>datatype</a:t>
            </a:r>
            <a:r>
              <a:rPr lang="en-IN" dirty="0"/>
              <a:t>,</a:t>
            </a:r>
            <a:br>
              <a:rPr lang="en-IN" dirty="0"/>
            </a:br>
            <a:r>
              <a:rPr lang="en-IN" i="1" dirty="0"/>
              <a:t>    column2 </a:t>
            </a:r>
            <a:r>
              <a:rPr lang="en-IN" i="1" dirty="0" err="1"/>
              <a:t>datatype</a:t>
            </a:r>
            <a:r>
              <a:rPr lang="en-IN" dirty="0"/>
              <a:t>,</a:t>
            </a:r>
            <a:br>
              <a:rPr lang="en-IN" dirty="0"/>
            </a:br>
            <a:r>
              <a:rPr lang="en-IN" i="1" dirty="0"/>
              <a:t>    column3 </a:t>
            </a:r>
            <a:r>
              <a:rPr lang="en-IN" i="1" dirty="0" err="1"/>
              <a:t>datatype</a:t>
            </a:r>
            <a:r>
              <a:rPr lang="en-IN" dirty="0"/>
              <a:t>,</a:t>
            </a:r>
            <a:br>
              <a:rPr lang="en-IN" dirty="0"/>
            </a:br>
            <a:r>
              <a:rPr lang="en-IN" dirty="0"/>
              <a:t>   ....</a:t>
            </a:r>
            <a:br>
              <a:rPr lang="en-IN" dirty="0"/>
            </a:br>
            <a:r>
              <a:rPr lang="en-IN" dirty="0" smtClean="0"/>
              <a:t>);</a:t>
            </a:r>
          </a:p>
          <a:p>
            <a:r>
              <a:rPr lang="en-IN" dirty="0" smtClean="0"/>
              <a:t>create</a:t>
            </a:r>
            <a:r>
              <a:rPr lang="en-IN" dirty="0"/>
              <a:t> </a:t>
            </a:r>
            <a:r>
              <a:rPr lang="en-IN" dirty="0" smtClean="0"/>
              <a:t>table</a:t>
            </a:r>
            <a:r>
              <a:rPr lang="en-IN" dirty="0"/>
              <a:t> </a:t>
            </a:r>
            <a:r>
              <a:rPr lang="en-IN" dirty="0" smtClean="0"/>
              <a:t>employee </a:t>
            </a:r>
            <a:r>
              <a:rPr lang="en-IN" dirty="0"/>
              <a:t>(</a:t>
            </a:r>
            <a:br>
              <a:rPr lang="en-IN" dirty="0"/>
            </a:br>
            <a:r>
              <a:rPr lang="en-IN" dirty="0"/>
              <a:t>    </a:t>
            </a:r>
            <a:r>
              <a:rPr lang="en-IN" dirty="0" smtClean="0"/>
              <a:t>ID </a:t>
            </a:r>
            <a:r>
              <a:rPr lang="en-IN" dirty="0" err="1"/>
              <a:t>int</a:t>
            </a:r>
            <a:r>
              <a:rPr lang="en-IN" dirty="0"/>
              <a:t>,</a:t>
            </a:r>
            <a:br>
              <a:rPr lang="en-IN" dirty="0"/>
            </a:br>
            <a:r>
              <a:rPr lang="en-IN" dirty="0"/>
              <a:t>    </a:t>
            </a:r>
            <a:r>
              <a:rPr lang="en-IN" dirty="0" smtClean="0"/>
              <a:t>Name </a:t>
            </a:r>
            <a:r>
              <a:rPr lang="en-IN" dirty="0" err="1" smtClean="0"/>
              <a:t>varchar</a:t>
            </a:r>
            <a:r>
              <a:rPr lang="en-IN" dirty="0" smtClean="0"/>
              <a:t>(25),</a:t>
            </a:r>
            <a:r>
              <a:rPr lang="en-IN" dirty="0"/>
              <a:t/>
            </a:r>
            <a:br>
              <a:rPr lang="en-IN" dirty="0"/>
            </a:br>
            <a:r>
              <a:rPr lang="en-IN" dirty="0"/>
              <a:t>   </a:t>
            </a:r>
            <a:br>
              <a:rPr lang="en-IN" dirty="0"/>
            </a:br>
            <a:r>
              <a:rPr lang="en-IN" dirty="0" smtClean="0"/>
              <a:t>);</a:t>
            </a:r>
          </a:p>
          <a:p>
            <a:r>
              <a:rPr lang="en-IN" dirty="0"/>
              <a:t>Create Table Using Another </a:t>
            </a:r>
            <a:r>
              <a:rPr lang="en-IN" dirty="0" smtClean="0"/>
              <a:t>Table</a:t>
            </a:r>
            <a:endParaRPr lang="en-IN" dirty="0"/>
          </a:p>
          <a:p>
            <a:endParaRPr lang="en-IN" dirty="0"/>
          </a:p>
        </p:txBody>
      </p:sp>
      <p:sp>
        <p:nvSpPr>
          <p:cNvPr id="5" name="Snip and Round Single Corner Rectangle 4"/>
          <p:cNvSpPr/>
          <p:nvPr/>
        </p:nvSpPr>
        <p:spPr>
          <a:xfrm>
            <a:off x="6345936" y="2249424"/>
            <a:ext cx="5846064" cy="2002536"/>
          </a:xfrm>
          <a:prstGeom prst="snip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TextBox 5"/>
          <p:cNvSpPr txBox="1"/>
          <p:nvPr/>
        </p:nvSpPr>
        <p:spPr>
          <a:xfrm>
            <a:off x="6605016" y="2373529"/>
            <a:ext cx="5769864" cy="1754326"/>
          </a:xfrm>
          <a:prstGeom prst="rect">
            <a:avLst/>
          </a:prstGeom>
          <a:noFill/>
        </p:spPr>
        <p:txBody>
          <a:bodyPr wrap="square" rtlCol="0">
            <a:spAutoFit/>
          </a:bodyPr>
          <a:lstStyle/>
          <a:p>
            <a:r>
              <a:rPr lang="en-IN" dirty="0"/>
              <a:t>The column parameters specify the names of the columns of the table.</a:t>
            </a:r>
          </a:p>
          <a:p>
            <a:r>
              <a:rPr lang="en-IN" dirty="0"/>
              <a:t>The </a:t>
            </a:r>
            <a:r>
              <a:rPr lang="en-IN" dirty="0" err="1"/>
              <a:t>datatype</a:t>
            </a:r>
            <a:r>
              <a:rPr lang="en-IN" dirty="0"/>
              <a:t> parameter specifies the type of data the column can hold (e.g. </a:t>
            </a:r>
            <a:r>
              <a:rPr lang="en-IN" dirty="0" err="1"/>
              <a:t>varchar</a:t>
            </a:r>
            <a:r>
              <a:rPr lang="en-IN" dirty="0"/>
              <a:t>, integer, date, etc.).</a:t>
            </a: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09" y="0"/>
            <a:ext cx="12013091" cy="585216"/>
          </a:xfrm>
        </p:spPr>
        <p:txBody>
          <a:bodyPr>
            <a:normAutofit fontScale="90000"/>
          </a:bodyPr>
          <a:lstStyle/>
          <a:p>
            <a:r>
              <a:rPr lang="en-GB" dirty="0" smtClean="0"/>
              <a:t>Alter Command</a:t>
            </a:r>
            <a:endParaRPr lang="en-IN" dirty="0"/>
          </a:p>
        </p:txBody>
      </p:sp>
      <p:sp>
        <p:nvSpPr>
          <p:cNvPr id="3" name="Content Placeholder 2"/>
          <p:cNvSpPr>
            <a:spLocks noGrp="1"/>
          </p:cNvSpPr>
          <p:nvPr>
            <p:ph idx="1"/>
          </p:nvPr>
        </p:nvSpPr>
        <p:spPr>
          <a:xfrm>
            <a:off x="1610804" y="670560"/>
            <a:ext cx="10581196" cy="6187440"/>
          </a:xfrm>
        </p:spPr>
        <p:txBody>
          <a:bodyPr>
            <a:normAutofit lnSpcReduction="10000"/>
          </a:bodyPr>
          <a:lstStyle/>
          <a:p>
            <a:r>
              <a:rPr lang="en-GB" dirty="0" smtClean="0"/>
              <a:t>Add Column/s</a:t>
            </a:r>
          </a:p>
          <a:p>
            <a:r>
              <a:rPr lang="en-GB" dirty="0" smtClean="0"/>
              <a:t>Remove Column/s</a:t>
            </a:r>
          </a:p>
          <a:p>
            <a:r>
              <a:rPr lang="en-GB" dirty="0" smtClean="0"/>
              <a:t>Modify </a:t>
            </a:r>
            <a:r>
              <a:rPr lang="en-GB" dirty="0" err="1" smtClean="0"/>
              <a:t>datatype</a:t>
            </a:r>
            <a:endParaRPr lang="en-GB" dirty="0" smtClean="0"/>
          </a:p>
          <a:p>
            <a:r>
              <a:rPr lang="en-GB" dirty="0" smtClean="0"/>
              <a:t>Modify </a:t>
            </a:r>
            <a:r>
              <a:rPr lang="en-GB" dirty="0" err="1" smtClean="0"/>
              <a:t>datatype</a:t>
            </a:r>
            <a:r>
              <a:rPr lang="en-GB" dirty="0" smtClean="0"/>
              <a:t> length</a:t>
            </a:r>
          </a:p>
          <a:p>
            <a:r>
              <a:rPr lang="en-GB" dirty="0" smtClean="0"/>
              <a:t>Add constraints</a:t>
            </a:r>
          </a:p>
          <a:p>
            <a:r>
              <a:rPr lang="en-GB" dirty="0" smtClean="0"/>
              <a:t>Remove Constraints</a:t>
            </a:r>
          </a:p>
          <a:p>
            <a:r>
              <a:rPr lang="en-GB" dirty="0" smtClean="0"/>
              <a:t>Rename column/table</a:t>
            </a:r>
          </a:p>
          <a:p>
            <a:endParaRPr lang="en-GB" dirty="0"/>
          </a:p>
          <a:p>
            <a:pPr marL="0" indent="0">
              <a:buNone/>
            </a:pPr>
            <a:r>
              <a:rPr lang="en-GB" dirty="0"/>
              <a:t>a</a:t>
            </a:r>
            <a:r>
              <a:rPr lang="en-GB" dirty="0" smtClean="0"/>
              <a:t>lter table employee add address </a:t>
            </a:r>
            <a:r>
              <a:rPr lang="en-GB" dirty="0" err="1" smtClean="0"/>
              <a:t>varchar</a:t>
            </a:r>
            <a:r>
              <a:rPr lang="en-GB" dirty="0" smtClean="0"/>
              <a:t>(10);</a:t>
            </a:r>
            <a:r>
              <a:rPr lang="en-GB" dirty="0"/>
              <a:t> </a:t>
            </a:r>
            <a:endParaRPr lang="en-GB" dirty="0" smtClean="0"/>
          </a:p>
          <a:p>
            <a:pPr marL="0" indent="0">
              <a:buNone/>
            </a:pPr>
            <a:r>
              <a:rPr lang="en-GB" dirty="0"/>
              <a:t>a</a:t>
            </a:r>
            <a:r>
              <a:rPr lang="en-GB" dirty="0" smtClean="0"/>
              <a:t>lter </a:t>
            </a:r>
            <a:r>
              <a:rPr lang="en-GB" dirty="0"/>
              <a:t>table employee </a:t>
            </a:r>
            <a:r>
              <a:rPr lang="en-GB" dirty="0" smtClean="0"/>
              <a:t>drop column address;</a:t>
            </a:r>
          </a:p>
          <a:p>
            <a:pPr marL="0" indent="0">
              <a:buNone/>
            </a:pPr>
            <a:r>
              <a:rPr lang="en-GB" dirty="0" smtClean="0"/>
              <a:t>alter </a:t>
            </a:r>
            <a:r>
              <a:rPr lang="en-GB" dirty="0"/>
              <a:t>table employee </a:t>
            </a:r>
            <a:r>
              <a:rPr lang="en-GB" dirty="0" smtClean="0"/>
              <a:t>modify id </a:t>
            </a:r>
            <a:r>
              <a:rPr lang="en-GB" dirty="0" err="1"/>
              <a:t>varchar</a:t>
            </a:r>
            <a:r>
              <a:rPr lang="en-GB" dirty="0"/>
              <a:t>(10</a:t>
            </a:r>
            <a:r>
              <a:rPr lang="en-GB" dirty="0" smtClean="0"/>
              <a:t>);</a:t>
            </a:r>
          </a:p>
          <a:p>
            <a:pPr marL="0" indent="0">
              <a:buNone/>
            </a:pPr>
            <a:r>
              <a:rPr lang="en-GB" dirty="0" smtClean="0"/>
              <a:t>alter </a:t>
            </a:r>
            <a:r>
              <a:rPr lang="en-GB" dirty="0"/>
              <a:t>table employee </a:t>
            </a:r>
            <a:r>
              <a:rPr lang="en-GB" dirty="0" smtClean="0"/>
              <a:t>rename column id to </a:t>
            </a:r>
            <a:r>
              <a:rPr lang="en-GB" dirty="0" err="1" smtClean="0"/>
              <a:t>roll_no</a:t>
            </a:r>
            <a:r>
              <a:rPr lang="en-GB" dirty="0" smtClean="0"/>
              <a:t>;</a:t>
            </a:r>
          </a:p>
          <a:p>
            <a:pPr marL="0" indent="0">
              <a:buNone/>
            </a:pPr>
            <a:r>
              <a:rPr lang="en-GB" dirty="0" smtClean="0"/>
              <a:t>alter </a:t>
            </a:r>
            <a:r>
              <a:rPr lang="en-GB" dirty="0"/>
              <a:t>table employee </a:t>
            </a:r>
            <a:r>
              <a:rPr lang="en-GB" dirty="0" smtClean="0"/>
              <a:t>rename to emp22;</a:t>
            </a:r>
          </a:p>
          <a:p>
            <a:pPr marL="0" indent="0">
              <a:buNone/>
            </a:pPr>
            <a:r>
              <a:rPr lang="en-GB" dirty="0"/>
              <a:t>Alter table employee add </a:t>
            </a:r>
            <a:r>
              <a:rPr lang="en-GB" dirty="0" smtClean="0"/>
              <a:t>primary key(</a:t>
            </a:r>
            <a:r>
              <a:rPr lang="en-GB" dirty="0" err="1" smtClean="0"/>
              <a:t>roll_no</a:t>
            </a:r>
            <a:r>
              <a:rPr lang="en-GB" smtClean="0"/>
              <a:t>);</a:t>
            </a:r>
            <a:endParaRPr lang="en-IN" dirty="0"/>
          </a:p>
          <a:p>
            <a:pPr marL="0" indent="0">
              <a:buNone/>
            </a:pPr>
            <a:endParaRPr lang="en-IN" dirty="0"/>
          </a:p>
          <a:p>
            <a:pPr marL="0" indent="0">
              <a:buNone/>
            </a:pPr>
            <a:r>
              <a:rPr lang="en-GB" dirty="0" err="1" smtClean="0"/>
              <a:t>desc</a:t>
            </a:r>
            <a:r>
              <a:rPr lang="en-GB" dirty="0" smtClean="0"/>
              <a:t> employee;</a:t>
            </a:r>
            <a:endParaRPr lang="en-IN" dirty="0"/>
          </a:p>
          <a:p>
            <a:pPr marL="0" indent="0">
              <a:buNone/>
            </a:pPr>
            <a:endParaRPr lang="en-IN" dirty="0"/>
          </a:p>
          <a:p>
            <a:pPr marL="0" indent="0">
              <a:buNone/>
            </a:pPr>
            <a:endParaRPr lang="en-IN" dirty="0"/>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 y="0"/>
            <a:ext cx="12181396" cy="694944"/>
          </a:xfrm>
        </p:spPr>
        <p:txBody>
          <a:bodyPr/>
          <a:lstStyle/>
          <a:p>
            <a:endParaRPr lang="en-IN"/>
          </a:p>
        </p:txBody>
      </p:sp>
      <p:sp>
        <p:nvSpPr>
          <p:cNvPr id="3" name="Content Placeholder 2"/>
          <p:cNvSpPr>
            <a:spLocks noGrp="1"/>
          </p:cNvSpPr>
          <p:nvPr>
            <p:ph idx="1"/>
          </p:nvPr>
        </p:nvSpPr>
        <p:spPr>
          <a:xfrm>
            <a:off x="1643602" y="694944"/>
            <a:ext cx="10548398" cy="6163056"/>
          </a:xfrm>
        </p:spPr>
        <p:txBody>
          <a:bodyPr>
            <a:normAutofit fontScale="85000" lnSpcReduction="20000"/>
          </a:bodyPr>
          <a:lstStyle/>
          <a:p>
            <a:r>
              <a:rPr lang="en-IN" dirty="0"/>
              <a:t>DROP TABLE </a:t>
            </a:r>
            <a:r>
              <a:rPr lang="en-IN" dirty="0" smtClean="0"/>
              <a:t>Person;</a:t>
            </a:r>
          </a:p>
          <a:p>
            <a:r>
              <a:rPr lang="en-IN" dirty="0"/>
              <a:t>CREATE TABLE Persons (</a:t>
            </a:r>
            <a:br>
              <a:rPr lang="en-IN" dirty="0"/>
            </a:br>
            <a:r>
              <a:rPr lang="en-IN" dirty="0"/>
              <a:t>    </a:t>
            </a:r>
            <a:r>
              <a:rPr lang="en-IN" dirty="0" err="1"/>
              <a:t>PersonID</a:t>
            </a:r>
            <a:r>
              <a:rPr lang="en-IN" dirty="0"/>
              <a:t> </a:t>
            </a:r>
            <a:r>
              <a:rPr lang="en-IN" dirty="0" err="1"/>
              <a:t>int</a:t>
            </a:r>
            <a:r>
              <a:rPr lang="en-IN" dirty="0"/>
              <a:t>,</a:t>
            </a:r>
            <a:br>
              <a:rPr lang="en-IN" dirty="0"/>
            </a:br>
            <a:r>
              <a:rPr lang="en-IN" dirty="0"/>
              <a:t>    </a:t>
            </a:r>
            <a:r>
              <a:rPr lang="en-IN" dirty="0" err="1"/>
              <a:t>LastName</a:t>
            </a:r>
            <a:r>
              <a:rPr lang="en-IN" dirty="0"/>
              <a:t> </a:t>
            </a:r>
            <a:r>
              <a:rPr lang="en-IN" dirty="0" err="1"/>
              <a:t>varchar</a:t>
            </a:r>
            <a:r>
              <a:rPr lang="en-IN" dirty="0"/>
              <a:t>(255),</a:t>
            </a:r>
            <a:br>
              <a:rPr lang="en-IN" dirty="0"/>
            </a:br>
            <a:r>
              <a:rPr lang="en-IN" dirty="0"/>
              <a:t>    </a:t>
            </a:r>
            <a:r>
              <a:rPr lang="en-IN" dirty="0" err="1"/>
              <a:t>FirstName</a:t>
            </a:r>
            <a:r>
              <a:rPr lang="en-IN" dirty="0"/>
              <a:t> </a:t>
            </a:r>
            <a:r>
              <a:rPr lang="en-IN" dirty="0" err="1"/>
              <a:t>varchar</a:t>
            </a:r>
            <a:r>
              <a:rPr lang="en-IN" dirty="0"/>
              <a:t>(255),</a:t>
            </a:r>
            <a:br>
              <a:rPr lang="en-IN" dirty="0"/>
            </a:br>
            <a:r>
              <a:rPr lang="en-IN" dirty="0"/>
              <a:t>    Address </a:t>
            </a:r>
            <a:r>
              <a:rPr lang="en-IN" dirty="0" err="1"/>
              <a:t>varchar</a:t>
            </a:r>
            <a:r>
              <a:rPr lang="en-IN" dirty="0"/>
              <a:t>(255),</a:t>
            </a:r>
            <a:br>
              <a:rPr lang="en-IN" dirty="0"/>
            </a:br>
            <a:r>
              <a:rPr lang="en-IN" dirty="0"/>
              <a:t>    City </a:t>
            </a:r>
            <a:r>
              <a:rPr lang="en-IN" dirty="0" err="1"/>
              <a:t>varchar</a:t>
            </a:r>
            <a:r>
              <a:rPr lang="en-IN" dirty="0"/>
              <a:t>(255)</a:t>
            </a:r>
            <a:br>
              <a:rPr lang="en-IN" dirty="0"/>
            </a:br>
            <a:r>
              <a:rPr lang="en-IN" dirty="0"/>
              <a:t>);</a:t>
            </a:r>
          </a:p>
          <a:p>
            <a:r>
              <a:rPr lang="en-IN" dirty="0"/>
              <a:t>The SQL INSERT INTO </a:t>
            </a:r>
            <a:r>
              <a:rPr lang="en-IN" dirty="0" smtClean="0"/>
              <a:t>Statement</a:t>
            </a:r>
          </a:p>
          <a:p>
            <a:pPr marL="0" indent="0">
              <a:buNone/>
            </a:pPr>
            <a:r>
              <a:rPr lang="en-GB" dirty="0"/>
              <a:t> </a:t>
            </a:r>
            <a:r>
              <a:rPr lang="en-GB" dirty="0" smtClean="0"/>
              <a:t>    </a:t>
            </a:r>
            <a:r>
              <a:rPr lang="en-IN" dirty="0"/>
              <a:t>INSERT INTO </a:t>
            </a:r>
            <a:r>
              <a:rPr lang="en-IN" i="1" dirty="0" err="1"/>
              <a:t>table_name</a:t>
            </a:r>
            <a:r>
              <a:rPr lang="en-IN" dirty="0"/>
              <a:t> (</a:t>
            </a:r>
            <a:r>
              <a:rPr lang="en-IN" i="1" dirty="0"/>
              <a:t>column1</a:t>
            </a:r>
            <a:r>
              <a:rPr lang="en-IN" dirty="0"/>
              <a:t>,</a:t>
            </a:r>
            <a:r>
              <a:rPr lang="en-IN" i="1" dirty="0"/>
              <a:t> column2</a:t>
            </a:r>
            <a:r>
              <a:rPr lang="en-IN" dirty="0"/>
              <a:t>,</a:t>
            </a:r>
            <a:r>
              <a:rPr lang="en-IN" i="1" dirty="0"/>
              <a:t> column3</a:t>
            </a:r>
            <a:r>
              <a:rPr lang="en-IN" dirty="0"/>
              <a:t>, ...)</a:t>
            </a:r>
            <a:br>
              <a:rPr lang="en-IN" dirty="0"/>
            </a:br>
            <a:r>
              <a:rPr lang="en-IN" dirty="0" smtClean="0"/>
              <a:t>     VALUES</a:t>
            </a:r>
            <a:r>
              <a:rPr lang="en-IN" dirty="0"/>
              <a:t> (</a:t>
            </a:r>
            <a:r>
              <a:rPr lang="en-IN" i="1" dirty="0"/>
              <a:t>value1</a:t>
            </a:r>
            <a:r>
              <a:rPr lang="en-IN" dirty="0"/>
              <a:t>,</a:t>
            </a:r>
            <a:r>
              <a:rPr lang="en-IN" i="1" dirty="0"/>
              <a:t> value2</a:t>
            </a:r>
            <a:r>
              <a:rPr lang="en-IN" dirty="0"/>
              <a:t>,</a:t>
            </a:r>
            <a:r>
              <a:rPr lang="en-IN" i="1" dirty="0"/>
              <a:t> value3</a:t>
            </a:r>
            <a:r>
              <a:rPr lang="en-IN" dirty="0"/>
              <a:t>, </a:t>
            </a:r>
            <a:r>
              <a:rPr lang="en-IN" dirty="0" smtClean="0"/>
              <a:t>...);</a:t>
            </a:r>
          </a:p>
          <a:p>
            <a:pPr marL="0" indent="0">
              <a:buNone/>
            </a:pPr>
            <a:r>
              <a:rPr lang="en-GB" dirty="0"/>
              <a:t> </a:t>
            </a:r>
            <a:r>
              <a:rPr lang="en-GB" dirty="0" smtClean="0"/>
              <a:t>      						or</a:t>
            </a:r>
          </a:p>
          <a:p>
            <a:pPr marL="0" indent="0">
              <a:buNone/>
            </a:pPr>
            <a:r>
              <a:rPr lang="en-IN" dirty="0" smtClean="0"/>
              <a:t>     INSERT</a:t>
            </a:r>
            <a:r>
              <a:rPr lang="en-IN" dirty="0"/>
              <a:t> INTO </a:t>
            </a:r>
            <a:r>
              <a:rPr lang="en-IN" i="1" dirty="0" err="1"/>
              <a:t>table_name</a:t>
            </a:r>
            <a:r>
              <a:rPr lang="en-IN" dirty="0"/>
              <a:t/>
            </a:r>
            <a:br>
              <a:rPr lang="en-IN" dirty="0"/>
            </a:br>
            <a:r>
              <a:rPr lang="en-IN" dirty="0" smtClean="0"/>
              <a:t>     VALUES</a:t>
            </a:r>
            <a:r>
              <a:rPr lang="en-IN" dirty="0"/>
              <a:t> (</a:t>
            </a:r>
            <a:r>
              <a:rPr lang="en-IN" i="1" dirty="0"/>
              <a:t>value1</a:t>
            </a:r>
            <a:r>
              <a:rPr lang="en-IN" dirty="0"/>
              <a:t>,</a:t>
            </a:r>
            <a:r>
              <a:rPr lang="en-IN" i="1" dirty="0"/>
              <a:t> value2</a:t>
            </a:r>
            <a:r>
              <a:rPr lang="en-IN" dirty="0"/>
              <a:t>,</a:t>
            </a:r>
            <a:r>
              <a:rPr lang="en-IN" i="1" dirty="0"/>
              <a:t> value3</a:t>
            </a:r>
            <a:r>
              <a:rPr lang="en-IN" dirty="0"/>
              <a:t>, </a:t>
            </a:r>
            <a:r>
              <a:rPr lang="en-IN" dirty="0" smtClean="0"/>
              <a:t>...);</a:t>
            </a:r>
          </a:p>
          <a:p>
            <a:pPr marL="0" indent="0">
              <a:buNone/>
            </a:pPr>
            <a:endParaRPr lang="en-GB" dirty="0"/>
          </a:p>
          <a:p>
            <a:pPr marL="0" indent="0">
              <a:buNone/>
            </a:pPr>
            <a:r>
              <a:rPr lang="en-IN" dirty="0" smtClean="0"/>
              <a:t>     INSERT INTO Customer (</a:t>
            </a:r>
            <a:r>
              <a:rPr lang="en-IN" dirty="0" err="1" smtClean="0"/>
              <a:t>CustomerID,CustomerName</a:t>
            </a:r>
            <a:r>
              <a:rPr lang="en-IN" dirty="0" smtClean="0"/>
              <a:t>, </a:t>
            </a:r>
            <a:r>
              <a:rPr lang="en-IN" dirty="0" err="1" smtClean="0"/>
              <a:t>ContactName</a:t>
            </a:r>
            <a:r>
              <a:rPr lang="en-IN" dirty="0" smtClean="0"/>
              <a:t>, Address, City, </a:t>
            </a:r>
            <a:r>
              <a:rPr lang="en-IN" dirty="0" err="1" smtClean="0"/>
              <a:t>PostalCode</a:t>
            </a:r>
            <a:r>
              <a:rPr lang="en-IN" dirty="0" smtClean="0"/>
              <a:t>, Country)VALUES ('Cardinal', 'Tom B. </a:t>
            </a:r>
            <a:r>
              <a:rPr lang="en-IN" dirty="0" err="1" smtClean="0"/>
              <a:t>Erichsen</a:t>
            </a:r>
            <a:r>
              <a:rPr lang="en-IN" dirty="0" smtClean="0"/>
              <a:t>', '</a:t>
            </a:r>
            <a:r>
              <a:rPr lang="en-IN" dirty="0" err="1" smtClean="0"/>
              <a:t>Skagen</a:t>
            </a:r>
            <a:r>
              <a:rPr lang="en-IN" dirty="0" smtClean="0"/>
              <a:t> 21', 'Stavanger', '4006', 'Norway');</a:t>
            </a:r>
            <a:endParaRPr lang="en-GB" dirty="0" smtClean="0"/>
          </a:p>
          <a:p>
            <a:pPr marL="0" indent="0">
              <a:buNone/>
            </a:pPr>
            <a:r>
              <a:rPr lang="en-IN" dirty="0" smtClean="0"/>
              <a:t>     INSERT</a:t>
            </a:r>
            <a:r>
              <a:rPr lang="en-IN" dirty="0"/>
              <a:t> INTO Customers (</a:t>
            </a:r>
            <a:r>
              <a:rPr lang="en-IN" dirty="0" err="1"/>
              <a:t>CustomerName</a:t>
            </a:r>
            <a:r>
              <a:rPr lang="en-IN" dirty="0"/>
              <a:t>, City, </a:t>
            </a:r>
            <a:r>
              <a:rPr lang="en-IN" dirty="0" smtClean="0"/>
              <a:t>Country) </a:t>
            </a:r>
          </a:p>
          <a:p>
            <a:pPr marL="0" indent="0">
              <a:buNone/>
            </a:pPr>
            <a:r>
              <a:rPr lang="en-IN" dirty="0" smtClean="0"/>
              <a:t>    VALUES ('Cardinal', 'Stavanger', 'Norway');</a:t>
            </a:r>
          </a:p>
          <a:p>
            <a:pPr marL="0" indent="0">
              <a:buNone/>
            </a:pPr>
            <a:r>
              <a:rPr lang="en-IN" dirty="0" smtClean="0"/>
              <a:t>INSERT</a:t>
            </a:r>
            <a:r>
              <a:rPr lang="en-IN" dirty="0"/>
              <a:t> INTO Customers (</a:t>
            </a:r>
            <a:r>
              <a:rPr lang="en-IN" dirty="0" err="1"/>
              <a:t>CustomerName</a:t>
            </a:r>
            <a:r>
              <a:rPr lang="en-IN" dirty="0"/>
              <a:t>, </a:t>
            </a:r>
            <a:r>
              <a:rPr lang="en-IN" dirty="0" err="1"/>
              <a:t>ContactName</a:t>
            </a:r>
            <a:r>
              <a:rPr lang="en-IN" dirty="0"/>
              <a:t>, Address, City, </a:t>
            </a:r>
            <a:r>
              <a:rPr lang="en-IN" dirty="0" err="1"/>
              <a:t>PostalCode</a:t>
            </a:r>
            <a:r>
              <a:rPr lang="en-IN" dirty="0"/>
              <a:t>, Country)</a:t>
            </a:r>
            <a:br>
              <a:rPr lang="en-IN" dirty="0"/>
            </a:br>
            <a:r>
              <a:rPr lang="en-IN" dirty="0"/>
              <a:t>VALUES</a:t>
            </a:r>
            <a:br>
              <a:rPr lang="en-IN" dirty="0"/>
            </a:br>
            <a:r>
              <a:rPr lang="en-IN" dirty="0"/>
              <a:t>('Cardinal', 'Tom B. </a:t>
            </a:r>
            <a:r>
              <a:rPr lang="en-IN" dirty="0" err="1"/>
              <a:t>Erichsen</a:t>
            </a:r>
            <a:r>
              <a:rPr lang="en-IN" dirty="0"/>
              <a:t>', '</a:t>
            </a:r>
            <a:r>
              <a:rPr lang="en-IN" dirty="0" err="1"/>
              <a:t>Skagen</a:t>
            </a:r>
            <a:r>
              <a:rPr lang="en-IN" dirty="0"/>
              <a:t> 21', 'Stavanger', '4006', 'Norway'),</a:t>
            </a:r>
            <a:br>
              <a:rPr lang="en-IN" dirty="0"/>
            </a:br>
            <a:r>
              <a:rPr lang="en-IN" dirty="0"/>
              <a:t>('Greasy Burger', 'Per Olsen', '</a:t>
            </a:r>
            <a:r>
              <a:rPr lang="en-IN" dirty="0" err="1"/>
              <a:t>Gateveien</a:t>
            </a:r>
            <a:r>
              <a:rPr lang="en-IN" dirty="0"/>
              <a:t> 15', '</a:t>
            </a:r>
            <a:r>
              <a:rPr lang="en-IN" dirty="0" err="1"/>
              <a:t>Sandnes</a:t>
            </a:r>
            <a:r>
              <a:rPr lang="en-IN" dirty="0"/>
              <a:t>', '4306', 'Norway'),</a:t>
            </a:r>
            <a:br>
              <a:rPr lang="en-IN" dirty="0"/>
            </a:br>
            <a:r>
              <a:rPr lang="en-IN" dirty="0"/>
              <a:t>('Tasty Tee', 'Finn Egan', '</a:t>
            </a:r>
            <a:r>
              <a:rPr lang="en-IN" dirty="0" err="1"/>
              <a:t>Streetroad</a:t>
            </a:r>
            <a:r>
              <a:rPr lang="en-IN" dirty="0"/>
              <a:t> 19B', 'Liverpool', 'L1 0AA', 'UK');</a:t>
            </a:r>
            <a:endParaRPr lang="en-GB"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765" y="0"/>
            <a:ext cx="12022235" cy="676656"/>
          </a:xfrm>
        </p:spPr>
        <p:txBody>
          <a:bodyPr/>
          <a:lstStyle/>
          <a:p>
            <a:endParaRPr lang="en-IN"/>
          </a:p>
        </p:txBody>
      </p:sp>
      <p:sp>
        <p:nvSpPr>
          <p:cNvPr id="3" name="Content Placeholder 2"/>
          <p:cNvSpPr>
            <a:spLocks noGrp="1"/>
          </p:cNvSpPr>
          <p:nvPr>
            <p:ph idx="1"/>
          </p:nvPr>
        </p:nvSpPr>
        <p:spPr>
          <a:xfrm>
            <a:off x="1619948" y="676656"/>
            <a:ext cx="10572052" cy="3777622"/>
          </a:xfrm>
        </p:spPr>
        <p:txBody>
          <a:bodyPr/>
          <a:lstStyle/>
          <a:p>
            <a:r>
              <a:rPr lang="en-IN" dirty="0"/>
              <a:t>SELECT Country FROM Customers; </a:t>
            </a:r>
            <a:endParaRPr lang="en-IN" dirty="0" smtClean="0"/>
          </a:p>
          <a:p>
            <a:r>
              <a:rPr lang="en-IN" dirty="0" smtClean="0"/>
              <a:t>SELECT</a:t>
            </a:r>
            <a:r>
              <a:rPr lang="en-IN" dirty="0"/>
              <a:t> DISTINCT Country FROM Customers</a:t>
            </a:r>
            <a:r>
              <a:rPr lang="en-IN" dirty="0" smtClean="0"/>
              <a:t>;</a:t>
            </a:r>
          </a:p>
          <a:p>
            <a:r>
              <a:rPr lang="en-IN" dirty="0"/>
              <a:t>SELECT COUNT(DISTINCT Country) FROM Customers</a:t>
            </a:r>
            <a:r>
              <a:rPr lang="en-IN" dirty="0" smtClean="0"/>
              <a:t>;</a:t>
            </a:r>
          </a:p>
          <a:p>
            <a:r>
              <a:rPr lang="en-IN" dirty="0"/>
              <a:t>SELECT Count(*) AS </a:t>
            </a:r>
            <a:r>
              <a:rPr lang="en-IN" dirty="0" err="1"/>
              <a:t>DistinctCountries</a:t>
            </a:r>
            <a:r>
              <a:rPr lang="en-IN" dirty="0"/>
              <a:t/>
            </a:r>
            <a:br>
              <a:rPr lang="en-IN" dirty="0"/>
            </a:br>
            <a:r>
              <a:rPr lang="en-IN" dirty="0"/>
              <a:t>FROM (SELECT DISTINCT Country FROM Customers);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55" y="-95"/>
            <a:ext cx="8911687" cy="1280890"/>
          </a:xfrm>
        </p:spPr>
        <p:txBody>
          <a:bodyPr/>
          <a:lstStyle/>
          <a:p>
            <a:r>
              <a:rPr lang="en-US"/>
              <a:t>SPECIFYING CONSTRAINTS IN SQL:</a:t>
            </a:r>
          </a:p>
        </p:txBody>
      </p:sp>
      <p:sp>
        <p:nvSpPr>
          <p:cNvPr id="3" name="Content Placeholder 2"/>
          <p:cNvSpPr>
            <a:spLocks noGrp="1"/>
          </p:cNvSpPr>
          <p:nvPr>
            <p:ph idx="1"/>
          </p:nvPr>
        </p:nvSpPr>
        <p:spPr>
          <a:xfrm>
            <a:off x="150495" y="1280795"/>
            <a:ext cx="12040870" cy="3777615"/>
          </a:xfrm>
        </p:spPr>
        <p:txBody>
          <a:bodyPr/>
          <a:lstStyle/>
          <a:p>
            <a:r>
              <a:rPr lang="en-US"/>
              <a:t>key and referential integrity constraints</a:t>
            </a:r>
            <a:r>
              <a:rPr lang="en-GB" altLang="en-US"/>
              <a:t>(NOT NULL,Default,Check)</a:t>
            </a:r>
            <a:endParaRPr lang="en-US"/>
          </a:p>
          <a:p>
            <a:r>
              <a:rPr lang="en-US"/>
              <a:t>restrictions on attribute domains and NULLs</a:t>
            </a:r>
            <a:r>
              <a:rPr lang="en-GB" altLang="en-US"/>
              <a:t>(Primary key,UNIQUE,Foreign KEY)</a:t>
            </a:r>
          </a:p>
          <a:p>
            <a:pPr marL="0" indent="0">
              <a:buNone/>
            </a:pPr>
            <a:r>
              <a:rPr lang="en-GB" altLang="en-US"/>
              <a:t>    	Referential Triggered action(SET NULL,CASCADE ,SET DEFAULT)</a:t>
            </a:r>
          </a:p>
          <a:p>
            <a:pPr marL="0" indent="0">
              <a:buNone/>
            </a:pPr>
            <a:r>
              <a:rPr lang="en-GB" altLang="en-US"/>
              <a:t>        ON DELETE and ON UPDATE</a:t>
            </a:r>
            <a:endParaRPr lang="en-US"/>
          </a:p>
          <a:p>
            <a:r>
              <a:rPr lang="en-US"/>
              <a:t>constraints on individual tuples(rows) within a relation.</a:t>
            </a:r>
          </a:p>
          <a:p>
            <a:pPr marL="457200" lvl="1" indent="457200">
              <a:buNone/>
            </a:pPr>
            <a:r>
              <a:rPr lang="en-US"/>
              <a:t>tuple-based constraints because they apply to each tuple individually</a:t>
            </a:r>
            <a:r>
              <a:rPr lang="en-GB" altLang="en-US"/>
              <a:t> </a:t>
            </a:r>
            <a:r>
              <a:rPr lang="en-US"/>
              <a:t>and are checked whenever a tuple is inserted or modified.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 y="0"/>
            <a:ext cx="12071350" cy="1280795"/>
          </a:xfrm>
        </p:spPr>
        <p:txBody>
          <a:bodyPr/>
          <a:lstStyle/>
          <a:p>
            <a:r>
              <a:rPr lang="en-US"/>
              <a:t>SCHEMA CHANGE STATEMENTS IN SQL:</a:t>
            </a:r>
          </a:p>
        </p:txBody>
      </p:sp>
      <p:sp>
        <p:nvSpPr>
          <p:cNvPr id="3" name="Content Placeholder 2"/>
          <p:cNvSpPr>
            <a:spLocks noGrp="1"/>
          </p:cNvSpPr>
          <p:nvPr>
            <p:ph idx="1"/>
          </p:nvPr>
        </p:nvSpPr>
        <p:spPr>
          <a:xfrm>
            <a:off x="179070" y="1223645"/>
            <a:ext cx="12012295" cy="3777615"/>
          </a:xfrm>
        </p:spPr>
        <p:txBody>
          <a:bodyPr/>
          <a:lstStyle/>
          <a:p>
            <a:r>
              <a:rPr lang="en-US" dirty="0"/>
              <a:t>It is also possible to drop a schema. For example, if a whole schema is not needed any more,</a:t>
            </a:r>
          </a:p>
          <a:p>
            <a:pPr marL="0" indent="0">
              <a:buNone/>
            </a:pPr>
            <a:r>
              <a:rPr lang="en-GB" altLang="en-US" dirty="0"/>
              <a:t>              </a:t>
            </a:r>
            <a:r>
              <a:rPr lang="en-US" dirty="0"/>
              <a:t>the DROP SCHEMA command can be used.</a:t>
            </a:r>
          </a:p>
          <a:p>
            <a:r>
              <a:rPr lang="en-US" dirty="0"/>
              <a:t>There are two drop behavior options: CASCADE </a:t>
            </a:r>
            <a:r>
              <a:rPr lang="en-US" dirty="0" smtClean="0"/>
              <a:t>and RESTRICT.</a:t>
            </a:r>
          </a:p>
          <a:p>
            <a:endParaRPr lang="en-US" dirty="0" smtClean="0"/>
          </a:p>
          <a:p>
            <a:r>
              <a:rPr lang="en-US" sz="2800" b="1" dirty="0" smtClean="0"/>
              <a:t>CREATE , ALTER , DROP SCHEMA – SCHEMA CHANGE</a:t>
            </a:r>
            <a:endParaRPr lang="en-US" sz="28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84785" y="1683385"/>
            <a:ext cx="11941810" cy="3777615"/>
          </a:xfrm>
        </p:spPr>
        <p:txBody>
          <a:bodyPr/>
          <a:lstStyle/>
          <a:p>
            <a:r>
              <a:rPr lang="en-US"/>
              <a:t>ALTER TABLE COMPANY.EMPLOYEE ADD COLUMN job</a:t>
            </a:r>
            <a:r>
              <a:rPr lang="en-GB" altLang="en-US"/>
              <a:t> </a:t>
            </a:r>
            <a:r>
              <a:rPr lang="en-US"/>
              <a:t>VARCHAR(12);</a:t>
            </a:r>
          </a:p>
          <a:p>
            <a:r>
              <a:rPr lang="en-US"/>
              <a:t>ALTER TABLE COMPANY.EMPLOYEE DROP COLUMN Address CASCADE;</a:t>
            </a:r>
          </a:p>
          <a:p>
            <a:r>
              <a:rPr lang="en-US"/>
              <a:t>ALTER TABLE COMPANY.DEPARTMENT ALTER COLUMN MGRSSN DROP DEFAULT;</a:t>
            </a:r>
          </a:p>
          <a:p>
            <a:r>
              <a:rPr lang="en-US"/>
              <a:t>ALTER TABLE COMPANY.DEPARTMENT ALTER COLUMN MGRSSN SET DEFAULT</a:t>
            </a:r>
          </a:p>
          <a:p>
            <a:pPr marL="0" indent="0">
              <a:buNone/>
            </a:pPr>
            <a:r>
              <a:rPr lang="en-US"/>
              <a:t>"333445555";</a:t>
            </a:r>
          </a:p>
          <a:p>
            <a:pPr marL="0" indent="0">
              <a:buNone/>
            </a:pPr>
            <a:r>
              <a:rPr lang="en-US"/>
              <a:t>ALTER TABLE COMPANY.EMPLOYEE DROP CONSTRAINT EMPSUPERFK</a:t>
            </a:r>
          </a:p>
          <a:p>
            <a:pPr marL="0" indent="0">
              <a:buNone/>
            </a:pPr>
            <a:r>
              <a:rPr lang="en-US"/>
              <a:t>CASCADE;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41" y="0"/>
            <a:ext cx="11985659" cy="667512"/>
          </a:xfrm>
        </p:spPr>
        <p:txBody>
          <a:bodyPr/>
          <a:lstStyle/>
          <a:p>
            <a:r>
              <a:rPr lang="en-IN" dirty="0"/>
              <a:t>The SQL WHERE Clause</a:t>
            </a:r>
          </a:p>
        </p:txBody>
      </p:sp>
      <p:sp>
        <p:nvSpPr>
          <p:cNvPr id="3" name="Content Placeholder 2"/>
          <p:cNvSpPr>
            <a:spLocks noGrp="1"/>
          </p:cNvSpPr>
          <p:nvPr>
            <p:ph idx="1"/>
          </p:nvPr>
        </p:nvSpPr>
        <p:spPr>
          <a:xfrm>
            <a:off x="1601660" y="667512"/>
            <a:ext cx="8915400" cy="3777622"/>
          </a:xfrm>
        </p:spPr>
        <p:txBody>
          <a:bodyPr/>
          <a:lstStyle/>
          <a:p>
            <a:pPr marL="0" lvl="0" indent="0" defTabSz="914400" eaLnBrk="0" fontAlgn="base" hangingPunct="0">
              <a:spcBef>
                <a:spcPct val="0"/>
              </a:spcBef>
              <a:spcAft>
                <a:spcPct val="0"/>
              </a:spcAft>
              <a:buClrTx/>
              <a:buNone/>
            </a:pPr>
            <a:r>
              <a:rPr lang="en-US" dirty="0">
                <a:solidFill>
                  <a:srgbClr val="000000"/>
                </a:solidFill>
                <a:latin typeface="Verdana" panose="020B0604030504040204" pitchFamily="34" charset="0"/>
              </a:rPr>
              <a:t>The </a:t>
            </a:r>
            <a:r>
              <a:rPr lang="en-US" dirty="0">
                <a:solidFill>
                  <a:srgbClr val="DC143C"/>
                </a:solidFill>
                <a:latin typeface="Consolas" panose="020B0609020204030204" pitchFamily="49" charset="0"/>
              </a:rPr>
              <a:t>WHERE</a:t>
            </a:r>
            <a:r>
              <a:rPr lang="en-US" dirty="0">
                <a:solidFill>
                  <a:srgbClr val="000000"/>
                </a:solidFill>
                <a:latin typeface="Verdana" panose="020B0604030504040204" pitchFamily="34" charset="0"/>
              </a:rPr>
              <a:t> clause is used to filter records</a:t>
            </a:r>
            <a:r>
              <a:rPr lang="en-US" dirty="0" smtClean="0">
                <a:solidFill>
                  <a:srgbClr val="000000"/>
                </a:solidFill>
                <a:latin typeface="Verdana" panose="020B0604030504040204" pitchFamily="34" charset="0"/>
              </a:rPr>
              <a:t>.</a:t>
            </a:r>
            <a:r>
              <a:rPr lang="en-US" dirty="0">
                <a:solidFill>
                  <a:srgbClr val="000000"/>
                </a:solidFill>
                <a:latin typeface="Verdana" panose="020B0604030504040204" pitchFamily="34" charset="0"/>
              </a:rPr>
              <a:t> It is used to extract only those records that fulfill a specified condition.</a:t>
            </a:r>
            <a:endParaRPr lang="en-US" dirty="0">
              <a:solidFill>
                <a:schemeClr val="tx1"/>
              </a:solidFill>
              <a:latin typeface="Arial" panose="020B0604020202020204" pitchFamily="34" charset="0"/>
            </a:endParaRPr>
          </a:p>
          <a:p>
            <a:r>
              <a:rPr lang="en-IN" dirty="0" smtClean="0"/>
              <a:t>SELECT</a:t>
            </a:r>
            <a:r>
              <a:rPr lang="en-IN" dirty="0"/>
              <a:t> * FROM Customers</a:t>
            </a:r>
            <a:br>
              <a:rPr lang="en-IN" dirty="0"/>
            </a:br>
            <a:r>
              <a:rPr lang="en-IN" dirty="0"/>
              <a:t>WHERE Country='Mexico</a:t>
            </a:r>
            <a:r>
              <a:rPr lang="en-IN" dirty="0" smtClean="0"/>
              <a:t>';</a:t>
            </a:r>
          </a:p>
          <a:p>
            <a:r>
              <a:rPr lang="en-IN" dirty="0"/>
              <a:t>SELECT * FROM Customers</a:t>
            </a:r>
            <a:br>
              <a:rPr lang="en-IN" dirty="0"/>
            </a:br>
            <a:r>
              <a:rPr lang="en-IN" dirty="0"/>
              <a:t>WHERE </a:t>
            </a:r>
            <a:r>
              <a:rPr lang="en-IN" dirty="0" err="1"/>
              <a:t>CustomerID</a:t>
            </a:r>
            <a:r>
              <a:rPr lang="en-IN" dirty="0"/>
              <a:t>=1;</a:t>
            </a:r>
          </a:p>
          <a:p>
            <a:pPr marL="0" indent="0">
              <a:buNone/>
            </a:pPr>
            <a:endParaRPr lang="en-IN" dirty="0"/>
          </a:p>
          <a:p>
            <a:pPr marL="0" indent="0">
              <a:buNone/>
            </a:pPr>
            <a:r>
              <a:rPr lang="en-IN" b="1" dirty="0" smtClean="0"/>
              <a:t>Operators in The WHERE Clause</a:t>
            </a:r>
          </a:p>
          <a:p>
            <a:pPr marL="0" indent="0">
              <a:buNone/>
            </a:pPr>
            <a:r>
              <a:rPr lang="en-GB" altLang="en-IN" dirty="0" smtClean="0"/>
              <a:t>        </a:t>
            </a:r>
            <a:r>
              <a:rPr lang="en-IN" dirty="0" smtClean="0"/>
              <a:t>SELECT * FROM Customers</a:t>
            </a:r>
          </a:p>
          <a:p>
            <a:pPr marL="0" indent="0">
              <a:buNone/>
            </a:pPr>
            <a:r>
              <a:rPr lang="en-GB" altLang="en-IN" dirty="0" smtClean="0"/>
              <a:t>        </a:t>
            </a:r>
            <a:r>
              <a:rPr lang="en-IN" dirty="0" smtClean="0"/>
              <a:t>WHERE CustomerID &gt; 80;</a:t>
            </a:r>
          </a:p>
          <a:p>
            <a:endParaRPr lang="en-IN"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40" y="0"/>
            <a:ext cx="12011025" cy="696595"/>
          </a:xfrm>
        </p:spPr>
        <p:txBody>
          <a:bodyPr/>
          <a:lstStyle/>
          <a:p>
            <a:r>
              <a:rPr lang="en-US"/>
              <a:t>SQL ORDER BY Keyword</a:t>
            </a:r>
          </a:p>
        </p:txBody>
      </p:sp>
      <p:sp>
        <p:nvSpPr>
          <p:cNvPr id="3" name="Content Placeholder 2"/>
          <p:cNvSpPr>
            <a:spLocks noGrp="1"/>
          </p:cNvSpPr>
          <p:nvPr>
            <p:ph idx="1"/>
          </p:nvPr>
        </p:nvSpPr>
        <p:spPr>
          <a:xfrm>
            <a:off x="1638300" y="696595"/>
            <a:ext cx="10553700" cy="6161405"/>
          </a:xfrm>
        </p:spPr>
        <p:txBody>
          <a:bodyPr>
            <a:normAutofit/>
          </a:bodyPr>
          <a:lstStyle/>
          <a:p>
            <a:r>
              <a:rPr lang="en-GB" altLang="en-US"/>
              <a:t>The ORDER BY keyword is used to sort the result-set in ascending or descending order.</a:t>
            </a:r>
          </a:p>
          <a:p>
            <a:pPr marL="457200" lvl="1" indent="457200">
              <a:buNone/>
            </a:pPr>
            <a:r>
              <a:rPr lang="en-GB" altLang="en-US">
                <a:sym typeface="+mn-ea"/>
              </a:rPr>
              <a:t>select</a:t>
            </a:r>
            <a:r>
              <a:rPr lang="en-US">
                <a:sym typeface="+mn-ea"/>
              </a:rPr>
              <a:t> * </a:t>
            </a:r>
            <a:r>
              <a:rPr lang="en-GB" altLang="en-US">
                <a:sym typeface="+mn-ea"/>
              </a:rPr>
              <a:t>from</a:t>
            </a:r>
            <a:r>
              <a:rPr lang="en-US">
                <a:sym typeface="+mn-ea"/>
              </a:rPr>
              <a:t> </a:t>
            </a:r>
            <a:r>
              <a:rPr lang="en-GB" altLang="en-US">
                <a:sym typeface="+mn-ea"/>
              </a:rPr>
              <a:t>customer</a:t>
            </a:r>
            <a:endParaRPr lang="en-US"/>
          </a:p>
          <a:p>
            <a:pPr marL="0" indent="457200">
              <a:buNone/>
            </a:pPr>
            <a:r>
              <a:rPr lang="en-GB" altLang="en-US">
                <a:sym typeface="+mn-ea"/>
              </a:rPr>
              <a:t>      order by</a:t>
            </a:r>
            <a:r>
              <a:rPr lang="en-US">
                <a:sym typeface="+mn-ea"/>
              </a:rPr>
              <a:t> </a:t>
            </a:r>
            <a:r>
              <a:rPr lang="en-GB" altLang="en-US">
                <a:sym typeface="+mn-ea"/>
              </a:rPr>
              <a:t>CustomerName</a:t>
            </a:r>
            <a:r>
              <a:rPr lang="en-US">
                <a:sym typeface="+mn-ea"/>
              </a:rPr>
              <a:t>;</a:t>
            </a:r>
            <a:endParaRPr lang="en-US"/>
          </a:p>
          <a:p>
            <a:pPr marL="0" indent="0">
              <a:buNone/>
            </a:pPr>
            <a:endParaRPr lang="en-US">
              <a:sym typeface="+mn-ea"/>
            </a:endParaRPr>
          </a:p>
          <a:p>
            <a:pPr marL="0" indent="0">
              <a:buNone/>
            </a:pPr>
            <a:r>
              <a:rPr lang="en-GB" altLang="en-US">
                <a:sym typeface="+mn-ea"/>
              </a:rPr>
              <a:t>T</a:t>
            </a:r>
            <a:r>
              <a:rPr lang="en-US">
                <a:sym typeface="+mn-ea"/>
              </a:rPr>
              <a:t>he ORDER BY keyword sorts the records in ascending order by default. To sort the records in descending order, use the DESC keyword.</a:t>
            </a:r>
            <a:r>
              <a:rPr lang="en-GB" altLang="en-US"/>
              <a:t>   </a:t>
            </a:r>
          </a:p>
          <a:p>
            <a:pPr marL="0" indent="457200">
              <a:buNone/>
            </a:pPr>
            <a:r>
              <a:rPr lang="en-US">
                <a:sym typeface="+mn-ea"/>
              </a:rPr>
              <a:t>SELECT * FROM Products</a:t>
            </a:r>
            <a:endParaRPr lang="en-US"/>
          </a:p>
          <a:p>
            <a:pPr marL="0" indent="457200">
              <a:buNone/>
            </a:pPr>
            <a:r>
              <a:rPr lang="en-US">
                <a:sym typeface="+mn-ea"/>
              </a:rPr>
              <a:t>ORDER BY Price DESC;</a:t>
            </a:r>
            <a:endParaRPr lang="en-US"/>
          </a:p>
          <a:p>
            <a:pPr marL="0" indent="0">
              <a:buNone/>
            </a:pPr>
            <a:r>
              <a:rPr lang="en-GB" altLang="en-US"/>
              <a:t>     </a:t>
            </a:r>
          </a:p>
          <a:p>
            <a:pPr marL="0" indent="0">
              <a:buNone/>
            </a:pPr>
            <a:r>
              <a:rPr lang="en-US"/>
              <a:t>For string values the ORDER BY keyword will order alphabetically:</a:t>
            </a:r>
          </a:p>
          <a:p>
            <a:pPr marL="0" indent="0">
              <a:buNone/>
            </a:pPr>
            <a:r>
              <a:rPr lang="en-US"/>
              <a:t>To sort the table reverse alphabetically, use the DESC keyword:</a:t>
            </a:r>
          </a:p>
          <a:p>
            <a:pPr marL="0" indent="0">
              <a:buNone/>
            </a:pPr>
            <a:r>
              <a:rPr lang="en-GB" altLang="en-US"/>
              <a:t>T</a:t>
            </a:r>
            <a:r>
              <a:rPr lang="en-US"/>
              <a:t>he following SQL statement selects all customers from the "Customers" table, sorted by the "Country" and the "CustomerName" column. This means that it orders by Country, but if some rows have the same Country, it orders them by CustomerName:</a:t>
            </a:r>
          </a:p>
          <a:p>
            <a:pPr marL="0" indent="457200">
              <a:buNone/>
            </a:pPr>
            <a:r>
              <a:rPr lang="en-GB" altLang="en-US"/>
              <a:t>select</a:t>
            </a:r>
            <a:r>
              <a:rPr lang="en-US"/>
              <a:t> * </a:t>
            </a:r>
            <a:r>
              <a:rPr lang="en-GB" altLang="en-US"/>
              <a:t>from</a:t>
            </a:r>
            <a:r>
              <a:rPr lang="en-US"/>
              <a:t> Customers</a:t>
            </a:r>
          </a:p>
          <a:p>
            <a:pPr marL="0" indent="457200">
              <a:buNone/>
            </a:pPr>
            <a:r>
              <a:rPr lang="en-GB" altLang="en-US"/>
              <a:t>order by</a:t>
            </a:r>
            <a:r>
              <a:rPr lang="en-US"/>
              <a:t> Country, CustomerName;</a:t>
            </a:r>
          </a:p>
          <a:p>
            <a:pPr marL="0" indent="457200">
              <a:buNone/>
            </a:pPr>
            <a:endParaRPr lang="en-US"/>
          </a:p>
          <a:p>
            <a:pPr marL="0" indent="457200">
              <a:buNone/>
            </a:pPr>
            <a:endParaRPr lang="en-US"/>
          </a:p>
          <a:p>
            <a:pPr marL="0" indent="457200">
              <a:buNone/>
            </a:pP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4" y="1"/>
            <a:ext cx="12154746" cy="548640"/>
          </a:xfrm>
        </p:spPr>
        <p:txBody>
          <a:bodyPr>
            <a:normAutofit/>
          </a:bodyPr>
          <a:lstStyle/>
          <a:p>
            <a:r>
              <a:rPr lang="en-IN" sz="2400" dirty="0"/>
              <a:t>SQL is a standard language for accessing and manipulating databases.</a:t>
            </a:r>
          </a:p>
        </p:txBody>
      </p:sp>
      <p:sp>
        <p:nvSpPr>
          <p:cNvPr id="3" name="Content Placeholder 2"/>
          <p:cNvSpPr>
            <a:spLocks noGrp="1"/>
          </p:cNvSpPr>
          <p:nvPr>
            <p:ph idx="1"/>
          </p:nvPr>
        </p:nvSpPr>
        <p:spPr>
          <a:xfrm>
            <a:off x="1473540" y="612648"/>
            <a:ext cx="10718460" cy="6245351"/>
          </a:xfrm>
        </p:spPr>
        <p:txBody>
          <a:bodyPr>
            <a:normAutofit fontScale="77500" lnSpcReduction="20000"/>
          </a:bodyPr>
          <a:lstStyle/>
          <a:p>
            <a:r>
              <a:rPr lang="en-IN" sz="2300" dirty="0"/>
              <a:t>What is SQL?</a:t>
            </a:r>
          </a:p>
          <a:p>
            <a:pPr marL="0" indent="0">
              <a:buNone/>
            </a:pPr>
            <a:r>
              <a:rPr lang="en-IN" sz="2300" dirty="0"/>
              <a:t> </a:t>
            </a:r>
            <a:r>
              <a:rPr lang="en-IN" sz="2300" dirty="0" smtClean="0"/>
              <a:t>        - SQL </a:t>
            </a:r>
            <a:r>
              <a:rPr lang="en-IN" sz="2300" dirty="0"/>
              <a:t>stands for Structured Query Language</a:t>
            </a:r>
          </a:p>
          <a:p>
            <a:pPr marL="0" indent="0">
              <a:buNone/>
            </a:pPr>
            <a:r>
              <a:rPr lang="en-IN" sz="2300" dirty="0" smtClean="0"/>
              <a:t>	  - SQL </a:t>
            </a:r>
            <a:r>
              <a:rPr lang="en-IN" sz="2300" dirty="0"/>
              <a:t>lets you access and manipulate databases</a:t>
            </a:r>
          </a:p>
          <a:p>
            <a:pPr marL="0" indent="0">
              <a:buNone/>
            </a:pPr>
            <a:r>
              <a:rPr lang="en-IN" sz="2300" dirty="0" smtClean="0"/>
              <a:t>         -SQL </a:t>
            </a:r>
            <a:r>
              <a:rPr lang="en-IN" sz="2300" dirty="0"/>
              <a:t>became a standard of the American National Standards Institute (ANSI) in 1986, and of the </a:t>
            </a:r>
            <a:r>
              <a:rPr lang="en-IN" sz="2300" dirty="0" smtClean="0"/>
              <a:t>International </a:t>
            </a:r>
            <a:r>
              <a:rPr lang="en-IN" sz="2300" dirty="0"/>
              <a:t>Organization for Standardization (ISO) in </a:t>
            </a:r>
            <a:r>
              <a:rPr lang="en-IN" sz="2300" dirty="0" smtClean="0"/>
              <a:t>1987</a:t>
            </a:r>
          </a:p>
          <a:p>
            <a:r>
              <a:rPr lang="en-IN" sz="2300" dirty="0"/>
              <a:t>What Can SQL do?</a:t>
            </a:r>
          </a:p>
          <a:p>
            <a:pPr marL="0" indent="0">
              <a:buNone/>
            </a:pPr>
            <a:r>
              <a:rPr lang="en-IN" sz="2300" dirty="0" smtClean="0"/>
              <a:t>	- SQL </a:t>
            </a:r>
            <a:r>
              <a:rPr lang="en-IN" sz="2300" dirty="0"/>
              <a:t>can execute queries against a database</a:t>
            </a:r>
          </a:p>
          <a:p>
            <a:pPr marL="0" indent="0">
              <a:buNone/>
            </a:pPr>
            <a:r>
              <a:rPr lang="en-IN" sz="2300" dirty="0" smtClean="0"/>
              <a:t>	- SQL </a:t>
            </a:r>
            <a:r>
              <a:rPr lang="en-IN" sz="2300" dirty="0"/>
              <a:t>can retrieve data from a database</a:t>
            </a:r>
          </a:p>
          <a:p>
            <a:pPr marL="0" indent="0">
              <a:buNone/>
            </a:pPr>
            <a:r>
              <a:rPr lang="en-IN" sz="2300" dirty="0" smtClean="0"/>
              <a:t>	- SQL </a:t>
            </a:r>
            <a:r>
              <a:rPr lang="en-IN" sz="2300" dirty="0"/>
              <a:t>can insert records in a database</a:t>
            </a:r>
          </a:p>
          <a:p>
            <a:pPr marL="0" indent="0">
              <a:buNone/>
            </a:pPr>
            <a:r>
              <a:rPr lang="en-IN" sz="2300" dirty="0" smtClean="0"/>
              <a:t>	- SQL </a:t>
            </a:r>
            <a:r>
              <a:rPr lang="en-IN" sz="2300" dirty="0"/>
              <a:t>can update records in a database</a:t>
            </a:r>
          </a:p>
          <a:p>
            <a:pPr marL="0" indent="0">
              <a:buNone/>
            </a:pPr>
            <a:r>
              <a:rPr lang="en-IN" sz="2300" dirty="0" smtClean="0"/>
              <a:t>	- SQL </a:t>
            </a:r>
            <a:r>
              <a:rPr lang="en-IN" sz="2300" dirty="0"/>
              <a:t>can delete records from a database</a:t>
            </a:r>
          </a:p>
          <a:p>
            <a:pPr marL="0" indent="0">
              <a:buNone/>
            </a:pPr>
            <a:r>
              <a:rPr lang="en-IN" sz="2300" dirty="0" smtClean="0"/>
              <a:t>	- SQL </a:t>
            </a:r>
            <a:r>
              <a:rPr lang="en-IN" sz="2300" dirty="0"/>
              <a:t>can create new databases</a:t>
            </a:r>
          </a:p>
          <a:p>
            <a:pPr marL="0" indent="0">
              <a:buNone/>
            </a:pPr>
            <a:r>
              <a:rPr lang="en-IN" sz="2300" dirty="0" smtClean="0"/>
              <a:t>	- SQL </a:t>
            </a:r>
            <a:r>
              <a:rPr lang="en-IN" sz="2300" dirty="0"/>
              <a:t>can create new tables in a database</a:t>
            </a:r>
          </a:p>
          <a:p>
            <a:pPr marL="0" indent="0">
              <a:buNone/>
            </a:pPr>
            <a:r>
              <a:rPr lang="en-IN" sz="2300" dirty="0" smtClean="0"/>
              <a:t>	- SQL </a:t>
            </a:r>
            <a:r>
              <a:rPr lang="en-IN" sz="2300" dirty="0"/>
              <a:t>can create stored procedures in a database</a:t>
            </a:r>
          </a:p>
          <a:p>
            <a:pPr marL="0" indent="0">
              <a:buNone/>
            </a:pPr>
            <a:r>
              <a:rPr lang="en-IN" sz="2300" dirty="0" smtClean="0"/>
              <a:t>	- SQL </a:t>
            </a:r>
            <a:r>
              <a:rPr lang="en-IN" sz="2300" dirty="0"/>
              <a:t>can create views in a database</a:t>
            </a:r>
          </a:p>
          <a:p>
            <a:pPr marL="0" indent="0">
              <a:buNone/>
            </a:pPr>
            <a:r>
              <a:rPr lang="en-IN" sz="2300" dirty="0" smtClean="0"/>
              <a:t>	- SQL </a:t>
            </a:r>
            <a:r>
              <a:rPr lang="en-IN" sz="2300" dirty="0"/>
              <a:t>can set permissions on tables, procedures, and views</a:t>
            </a:r>
          </a:p>
          <a:p>
            <a:pPr marL="0" indent="0">
              <a:buNone/>
            </a:pPr>
            <a:r>
              <a:rPr lang="en-IN" dirty="0"/>
              <a:t/>
            </a:r>
            <a:br>
              <a:rPr lang="en-IN" dirty="0"/>
            </a:b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1450" y="69215"/>
            <a:ext cx="11737975" cy="66852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6545" y="78105"/>
            <a:ext cx="11896090" cy="6644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 y="0"/>
            <a:ext cx="11986895" cy="817880"/>
          </a:xfrm>
        </p:spPr>
        <p:txBody>
          <a:bodyPr/>
          <a:lstStyle/>
          <a:p>
            <a:r>
              <a:rPr lang="en-GB" altLang="en-US"/>
              <a:t>Aggregate Function</a:t>
            </a:r>
          </a:p>
        </p:txBody>
      </p:sp>
      <p:sp>
        <p:nvSpPr>
          <p:cNvPr id="3" name="Content Placeholder 2"/>
          <p:cNvSpPr>
            <a:spLocks noGrp="1"/>
          </p:cNvSpPr>
          <p:nvPr>
            <p:ph idx="1"/>
          </p:nvPr>
        </p:nvSpPr>
        <p:spPr>
          <a:xfrm>
            <a:off x="205740" y="672465"/>
            <a:ext cx="12073255" cy="5763260"/>
          </a:xfrm>
        </p:spPr>
        <p:txBody>
          <a:bodyPr/>
          <a:lstStyle/>
          <a:p>
            <a:endParaRPr lang="en-US"/>
          </a:p>
          <a:p>
            <a:endParaRPr lang="en-US"/>
          </a:p>
          <a:p>
            <a:r>
              <a:rPr lang="en-GB" altLang="en-US"/>
              <a:t>MAX</a:t>
            </a:r>
          </a:p>
          <a:p>
            <a:r>
              <a:rPr lang="en-GB" altLang="en-US"/>
              <a:t>MIN</a:t>
            </a:r>
          </a:p>
          <a:p>
            <a:r>
              <a:rPr lang="en-GB" altLang="en-US"/>
              <a:t>AVG</a:t>
            </a:r>
          </a:p>
          <a:p>
            <a:r>
              <a:rPr lang="en-GB" altLang="en-US"/>
              <a:t>SUM</a:t>
            </a:r>
          </a:p>
          <a:p>
            <a:r>
              <a:rPr lang="en-GB" altLang="en-US"/>
              <a:t>Count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838200" y="1360805"/>
          <a:ext cx="10937875" cy="4879975"/>
        </p:xfrm>
        <a:graphic>
          <a:graphicData uri="http://schemas.openxmlformats.org/drawingml/2006/table">
            <a:tbl>
              <a:tblPr firstRow="1" bandRow="1">
                <a:tableStyleId>{5C22544A-7EE6-4342-B048-85BDC9FD1C3A}</a:tableStyleId>
              </a:tblPr>
              <a:tblGrid>
                <a:gridCol w="2595880"/>
                <a:gridCol w="2223135"/>
                <a:gridCol w="2030095"/>
                <a:gridCol w="1737360"/>
                <a:gridCol w="2351405"/>
              </a:tblGrid>
              <a:tr h="633730">
                <a:tc>
                  <a:txBody>
                    <a:bodyPr/>
                    <a:lstStyle/>
                    <a:p>
                      <a:pPr>
                        <a:buNone/>
                      </a:pPr>
                      <a:r>
                        <a:rPr lang="en-GB" altLang="en-US" sz="1200" dirty="0">
                          <a:solidFill>
                            <a:schemeClr val="tx1"/>
                          </a:solidFill>
                        </a:rPr>
                        <a:t>Emp</a:t>
                      </a:r>
                    </a:p>
                  </a:txBody>
                  <a:tcPr marL="91427" marR="91427"/>
                </a:tc>
                <a:tc>
                  <a:txBody>
                    <a:bodyPr/>
                    <a:lstStyle/>
                    <a:p>
                      <a:pPr>
                        <a:buNone/>
                      </a:pPr>
                      <a:r>
                        <a:rPr lang="en-GB" altLang="en-US" sz="2000" u="sng">
                          <a:solidFill>
                            <a:schemeClr val="tx1"/>
                          </a:solidFill>
                        </a:rPr>
                        <a:t>E-id</a:t>
                      </a:r>
                    </a:p>
                  </a:txBody>
                  <a:tcPr marL="91427" marR="91427"/>
                </a:tc>
                <a:tc>
                  <a:txBody>
                    <a:bodyPr/>
                    <a:lstStyle/>
                    <a:p>
                      <a:pPr>
                        <a:buNone/>
                      </a:pPr>
                      <a:r>
                        <a:rPr lang="en-GB" altLang="en-US" sz="2000">
                          <a:solidFill>
                            <a:schemeClr val="tx1"/>
                          </a:solidFill>
                        </a:rPr>
                        <a:t>E-name</a:t>
                      </a:r>
                    </a:p>
                  </a:txBody>
                  <a:tcPr marL="91427" marR="91427"/>
                </a:tc>
                <a:tc>
                  <a:txBody>
                    <a:bodyPr/>
                    <a:lstStyle/>
                    <a:p>
                      <a:pPr>
                        <a:buNone/>
                      </a:pPr>
                      <a:r>
                        <a:rPr lang="en-GB" altLang="en-US" sz="2000">
                          <a:solidFill>
                            <a:schemeClr val="tx1"/>
                          </a:solidFill>
                        </a:rPr>
                        <a:t>Dept</a:t>
                      </a:r>
                    </a:p>
                  </a:txBody>
                  <a:tcPr marL="91427" marR="91427"/>
                </a:tc>
                <a:tc>
                  <a:txBody>
                    <a:bodyPr/>
                    <a:lstStyle/>
                    <a:p>
                      <a:pPr>
                        <a:buNone/>
                      </a:pPr>
                      <a:r>
                        <a:rPr lang="en-GB" altLang="en-US" sz="2000">
                          <a:solidFill>
                            <a:schemeClr val="tx1"/>
                          </a:solidFill>
                        </a:rPr>
                        <a:t>Salary</a:t>
                      </a:r>
                    </a:p>
                  </a:txBody>
                  <a:tcPr marL="91427" marR="91427"/>
                </a:tc>
              </a:tr>
              <a:tr h="633730">
                <a:tc>
                  <a:txBody>
                    <a:bodyPr/>
                    <a:lstStyle/>
                    <a:p>
                      <a:pPr>
                        <a:buNone/>
                      </a:pPr>
                      <a:endParaRPr lang="en-GB" altLang="en-US" sz="1000" dirty="0">
                        <a:solidFill>
                          <a:schemeClr val="tx1"/>
                        </a:solidFill>
                        <a:highlight>
                          <a:srgbClr val="FFFF00"/>
                        </a:highlight>
                      </a:endParaRPr>
                    </a:p>
                  </a:txBody>
                  <a:tcPr marL="91427" marR="91427"/>
                </a:tc>
                <a:tc>
                  <a:txBody>
                    <a:bodyPr/>
                    <a:lstStyle/>
                    <a:p>
                      <a:pPr>
                        <a:buNone/>
                      </a:pPr>
                      <a:r>
                        <a:rPr lang="en-GB" altLang="en-US" sz="2000" dirty="0">
                          <a:solidFill>
                            <a:schemeClr val="tx1"/>
                          </a:solidFill>
                          <a:sym typeface="+mn-ea"/>
                        </a:rPr>
                        <a:t>1</a:t>
                      </a:r>
                    </a:p>
                  </a:txBody>
                  <a:tcPr marL="91427" marR="91427"/>
                </a:tc>
                <a:tc>
                  <a:txBody>
                    <a:bodyPr/>
                    <a:lstStyle/>
                    <a:p>
                      <a:pPr>
                        <a:buNone/>
                      </a:pPr>
                      <a:r>
                        <a:rPr lang="en-GB" altLang="en-US" sz="2000">
                          <a:solidFill>
                            <a:schemeClr val="tx1"/>
                          </a:solidFill>
                        </a:rPr>
                        <a:t>Rahul</a:t>
                      </a:r>
                    </a:p>
                  </a:txBody>
                  <a:tcPr marL="91427" marR="91427"/>
                </a:tc>
                <a:tc>
                  <a:txBody>
                    <a:bodyPr/>
                    <a:lstStyle/>
                    <a:p>
                      <a:pPr>
                        <a:buNone/>
                      </a:pPr>
                      <a:r>
                        <a:rPr lang="en-GB" altLang="en-US" sz="2000">
                          <a:solidFill>
                            <a:schemeClr val="tx1"/>
                          </a:solidFill>
                        </a:rPr>
                        <a:t>HR</a:t>
                      </a:r>
                    </a:p>
                  </a:txBody>
                  <a:tcPr marL="91427" marR="91427"/>
                </a:tc>
                <a:tc>
                  <a:txBody>
                    <a:bodyPr/>
                    <a:lstStyle/>
                    <a:p>
                      <a:pPr>
                        <a:buNone/>
                      </a:pPr>
                      <a:r>
                        <a:rPr lang="en-GB" altLang="en-US" sz="2000">
                          <a:solidFill>
                            <a:schemeClr val="tx1"/>
                          </a:solidFill>
                        </a:rPr>
                        <a:t>10000</a:t>
                      </a:r>
                    </a:p>
                  </a:txBody>
                  <a:tcPr marL="91427" marR="91427"/>
                </a:tc>
              </a:tr>
              <a:tr h="625475">
                <a:tc>
                  <a:txBody>
                    <a:bodyPr/>
                    <a:lstStyle/>
                    <a:p>
                      <a:pPr>
                        <a:buNone/>
                      </a:pPr>
                      <a:endParaRPr lang="en-US" sz="1000" dirty="0">
                        <a:solidFill>
                          <a:schemeClr val="tx1"/>
                        </a:solidFill>
                      </a:endParaRPr>
                    </a:p>
                  </a:txBody>
                  <a:tcPr marL="91427" marR="91427"/>
                </a:tc>
                <a:tc>
                  <a:txBody>
                    <a:bodyPr/>
                    <a:lstStyle/>
                    <a:p>
                      <a:pPr>
                        <a:buNone/>
                      </a:pPr>
                      <a:r>
                        <a:rPr lang="en-GB" altLang="en-US" sz="2000" dirty="0">
                          <a:solidFill>
                            <a:schemeClr val="tx1"/>
                          </a:solidFill>
                        </a:rPr>
                        <a:t>2</a:t>
                      </a:r>
                    </a:p>
                  </a:txBody>
                  <a:tcPr marL="91427" marR="91427"/>
                </a:tc>
                <a:tc>
                  <a:txBody>
                    <a:bodyPr/>
                    <a:lstStyle/>
                    <a:p>
                      <a:pPr>
                        <a:buNone/>
                      </a:pPr>
                      <a:r>
                        <a:rPr lang="en-GB" altLang="en-US" sz="2000" dirty="0">
                          <a:solidFill>
                            <a:schemeClr val="tx1"/>
                          </a:solidFill>
                          <a:sym typeface="+mn-ea"/>
                        </a:rPr>
                        <a:t>Aman</a:t>
                      </a:r>
                    </a:p>
                  </a:txBody>
                  <a:tcPr marL="91427" marR="91427"/>
                </a:tc>
                <a:tc>
                  <a:txBody>
                    <a:bodyPr/>
                    <a:lstStyle/>
                    <a:p>
                      <a:pPr>
                        <a:buNone/>
                      </a:pPr>
                      <a:r>
                        <a:rPr lang="en-GB" altLang="en-US" sz="2000" dirty="0">
                          <a:solidFill>
                            <a:schemeClr val="tx1"/>
                          </a:solidFill>
                        </a:rPr>
                        <a:t>MRKT</a:t>
                      </a:r>
                    </a:p>
                  </a:txBody>
                  <a:tcPr marL="91427" marR="91427"/>
                </a:tc>
                <a:tc>
                  <a:txBody>
                    <a:bodyPr/>
                    <a:lstStyle/>
                    <a:p>
                      <a:pPr>
                        <a:buNone/>
                      </a:pPr>
                      <a:r>
                        <a:rPr lang="en-GB" altLang="en-US" sz="2000" dirty="0">
                          <a:solidFill>
                            <a:schemeClr val="tx1"/>
                          </a:solidFill>
                        </a:rPr>
                        <a:t>20000</a:t>
                      </a:r>
                    </a:p>
                  </a:txBody>
                  <a:tcPr marL="91427" marR="91427"/>
                </a:tc>
              </a:tr>
              <a:tr h="746125">
                <a:tc>
                  <a:txBody>
                    <a:bodyPr/>
                    <a:lstStyle/>
                    <a:p>
                      <a:pPr>
                        <a:buNone/>
                      </a:pPr>
                      <a:endParaRPr lang="en-US" sz="1000">
                        <a:solidFill>
                          <a:schemeClr val="accent2"/>
                        </a:solidFill>
                      </a:endParaRPr>
                    </a:p>
                  </a:txBody>
                  <a:tcPr marL="91427" marR="91427"/>
                </a:tc>
                <a:tc>
                  <a:txBody>
                    <a:bodyPr/>
                    <a:lstStyle/>
                    <a:p>
                      <a:pPr>
                        <a:buNone/>
                      </a:pPr>
                      <a:r>
                        <a:rPr lang="en-GB" altLang="en-US" sz="2000">
                          <a:solidFill>
                            <a:schemeClr val="tx1"/>
                          </a:solidFill>
                        </a:rPr>
                        <a:t>3</a:t>
                      </a:r>
                    </a:p>
                  </a:txBody>
                  <a:tcPr marL="91427" marR="91427"/>
                </a:tc>
                <a:tc>
                  <a:txBody>
                    <a:bodyPr/>
                    <a:lstStyle/>
                    <a:p>
                      <a:pPr>
                        <a:buNone/>
                      </a:pPr>
                      <a:r>
                        <a:rPr lang="en-GB" altLang="en-US" sz="2000">
                          <a:solidFill>
                            <a:schemeClr val="tx1"/>
                          </a:solidFill>
                          <a:sym typeface="+mn-ea"/>
                        </a:rPr>
                        <a:t>Naveen</a:t>
                      </a:r>
                    </a:p>
                  </a:txBody>
                  <a:tcPr marL="91427" marR="91427"/>
                </a:tc>
                <a:tc>
                  <a:txBody>
                    <a:bodyPr/>
                    <a:lstStyle/>
                    <a:p>
                      <a:pPr>
                        <a:buNone/>
                      </a:pPr>
                      <a:r>
                        <a:rPr lang="en-GB" altLang="en-US" sz="2000">
                          <a:solidFill>
                            <a:schemeClr val="tx1"/>
                          </a:solidFill>
                        </a:rPr>
                        <a:t>HR</a:t>
                      </a:r>
                    </a:p>
                  </a:txBody>
                  <a:tcPr marL="91427" marR="91427"/>
                </a:tc>
                <a:tc>
                  <a:txBody>
                    <a:bodyPr/>
                    <a:lstStyle/>
                    <a:p>
                      <a:pPr>
                        <a:buNone/>
                      </a:pPr>
                      <a:r>
                        <a:rPr lang="en-GB" altLang="en-US" sz="2000">
                          <a:solidFill>
                            <a:schemeClr val="tx1"/>
                          </a:solidFill>
                        </a:rPr>
                        <a:t>30000</a:t>
                      </a:r>
                    </a:p>
                  </a:txBody>
                  <a:tcPr marL="91427" marR="91427"/>
                </a:tc>
              </a:tr>
              <a:tr h="748030">
                <a:tc>
                  <a:txBody>
                    <a:bodyPr/>
                    <a:lstStyle/>
                    <a:p>
                      <a:pPr>
                        <a:buNone/>
                      </a:pPr>
                      <a:endParaRPr lang="en-US" sz="1000">
                        <a:solidFill>
                          <a:schemeClr val="accent2"/>
                        </a:solidFill>
                      </a:endParaRPr>
                    </a:p>
                  </a:txBody>
                  <a:tcPr marL="91427" marR="91427"/>
                </a:tc>
                <a:tc>
                  <a:txBody>
                    <a:bodyPr/>
                    <a:lstStyle/>
                    <a:p>
                      <a:pPr>
                        <a:buNone/>
                      </a:pPr>
                      <a:r>
                        <a:rPr lang="en-GB" altLang="en-US" sz="2000">
                          <a:solidFill>
                            <a:schemeClr val="tx1"/>
                          </a:solidFill>
                        </a:rPr>
                        <a:t>4</a:t>
                      </a:r>
                    </a:p>
                  </a:txBody>
                  <a:tcPr marL="91427" marR="91427"/>
                </a:tc>
                <a:tc>
                  <a:txBody>
                    <a:bodyPr/>
                    <a:lstStyle/>
                    <a:p>
                      <a:pPr>
                        <a:buNone/>
                      </a:pPr>
                      <a:r>
                        <a:rPr lang="en-GB" altLang="en-US" sz="2000">
                          <a:solidFill>
                            <a:schemeClr val="tx1"/>
                          </a:solidFill>
                          <a:sym typeface="+mn-ea"/>
                        </a:rPr>
                        <a:t>Nutan</a:t>
                      </a:r>
                    </a:p>
                  </a:txBody>
                  <a:tcPr marL="91427" marR="91427"/>
                </a:tc>
                <a:tc>
                  <a:txBody>
                    <a:bodyPr/>
                    <a:lstStyle/>
                    <a:p>
                      <a:pPr>
                        <a:buNone/>
                      </a:pPr>
                      <a:r>
                        <a:rPr lang="en-GB" altLang="en-US" sz="2000">
                          <a:solidFill>
                            <a:schemeClr val="tx1"/>
                          </a:solidFill>
                        </a:rPr>
                        <a:t>MRKT</a:t>
                      </a:r>
                    </a:p>
                  </a:txBody>
                  <a:tcPr marL="91427" marR="91427"/>
                </a:tc>
                <a:tc>
                  <a:txBody>
                    <a:bodyPr/>
                    <a:lstStyle/>
                    <a:p>
                      <a:pPr>
                        <a:buNone/>
                      </a:pPr>
                      <a:r>
                        <a:rPr lang="en-GB" altLang="en-US" sz="2000" smtClean="0">
                          <a:solidFill>
                            <a:schemeClr val="tx1"/>
                          </a:solidFill>
                        </a:rPr>
                        <a:t>4 0000</a:t>
                      </a:r>
                      <a:endParaRPr lang="en-GB" altLang="en-US" sz="2000">
                        <a:solidFill>
                          <a:schemeClr val="tx1"/>
                        </a:solidFill>
                      </a:endParaRPr>
                    </a:p>
                  </a:txBody>
                  <a:tcPr marL="91427" marR="91427"/>
                </a:tc>
              </a:tr>
              <a:tr h="746125">
                <a:tc>
                  <a:txBody>
                    <a:bodyPr/>
                    <a:lstStyle/>
                    <a:p>
                      <a:pPr>
                        <a:buNone/>
                      </a:pPr>
                      <a:endParaRPr lang="en-US" sz="1000">
                        <a:solidFill>
                          <a:schemeClr val="accent2"/>
                        </a:solidFill>
                      </a:endParaRPr>
                    </a:p>
                  </a:txBody>
                  <a:tcPr marL="91427" marR="91427"/>
                </a:tc>
                <a:tc>
                  <a:txBody>
                    <a:bodyPr/>
                    <a:lstStyle/>
                    <a:p>
                      <a:pPr>
                        <a:buNone/>
                      </a:pPr>
                      <a:r>
                        <a:rPr lang="en-GB" altLang="en-US" sz="2000">
                          <a:solidFill>
                            <a:schemeClr val="tx1"/>
                          </a:solidFill>
                        </a:rPr>
                        <a:t>5</a:t>
                      </a:r>
                    </a:p>
                  </a:txBody>
                  <a:tcPr marL="91427" marR="91427"/>
                </a:tc>
                <a:tc>
                  <a:txBody>
                    <a:bodyPr/>
                    <a:lstStyle/>
                    <a:p>
                      <a:pPr>
                        <a:buNone/>
                      </a:pPr>
                      <a:r>
                        <a:rPr lang="en-GB" altLang="en-US" sz="2000">
                          <a:solidFill>
                            <a:schemeClr val="tx1"/>
                          </a:solidFill>
                          <a:sym typeface="+mn-ea"/>
                        </a:rPr>
                        <a:t>Arun</a:t>
                      </a:r>
                    </a:p>
                  </a:txBody>
                  <a:tcPr marL="91427" marR="91427"/>
                </a:tc>
                <a:tc>
                  <a:txBody>
                    <a:bodyPr/>
                    <a:lstStyle/>
                    <a:p>
                      <a:pPr>
                        <a:buNone/>
                      </a:pPr>
                      <a:r>
                        <a:rPr lang="en-GB" altLang="en-US" sz="2000">
                          <a:solidFill>
                            <a:schemeClr val="tx1"/>
                          </a:solidFill>
                        </a:rPr>
                        <a:t>IT</a:t>
                      </a:r>
                    </a:p>
                  </a:txBody>
                  <a:tcPr marL="91427" marR="91427"/>
                </a:tc>
                <a:tc>
                  <a:txBody>
                    <a:bodyPr/>
                    <a:lstStyle/>
                    <a:p>
                      <a:pPr>
                        <a:buNone/>
                      </a:pPr>
                      <a:r>
                        <a:rPr lang="en-GB" altLang="en-US" sz="2000">
                          <a:solidFill>
                            <a:schemeClr val="tx1"/>
                          </a:solidFill>
                        </a:rPr>
                        <a:t>50000</a:t>
                      </a:r>
                    </a:p>
                  </a:txBody>
                  <a:tcPr marL="91427" marR="91427"/>
                </a:tc>
              </a:tr>
              <a:tr h="746760">
                <a:tc>
                  <a:txBody>
                    <a:bodyPr/>
                    <a:lstStyle/>
                    <a:p>
                      <a:pPr>
                        <a:buNone/>
                      </a:pPr>
                      <a:endParaRPr lang="en-US" sz="1000">
                        <a:solidFill>
                          <a:schemeClr val="accent2"/>
                        </a:solidFill>
                      </a:endParaRPr>
                    </a:p>
                  </a:txBody>
                  <a:tcPr marL="91427" marR="91427"/>
                </a:tc>
                <a:tc>
                  <a:txBody>
                    <a:bodyPr/>
                    <a:lstStyle/>
                    <a:p>
                      <a:pPr>
                        <a:buNone/>
                      </a:pPr>
                      <a:r>
                        <a:rPr lang="en-GB" altLang="en-US" sz="2000">
                          <a:solidFill>
                            <a:schemeClr val="tx1"/>
                          </a:solidFill>
                        </a:rPr>
                        <a:t>6</a:t>
                      </a:r>
                    </a:p>
                  </a:txBody>
                  <a:tcPr marL="91427" marR="91427"/>
                </a:tc>
                <a:tc>
                  <a:txBody>
                    <a:bodyPr/>
                    <a:lstStyle/>
                    <a:p>
                      <a:pPr>
                        <a:buNone/>
                      </a:pPr>
                      <a:r>
                        <a:rPr lang="en-GB" altLang="en-US" sz="2000">
                          <a:solidFill>
                            <a:schemeClr val="tx1"/>
                          </a:solidFill>
                          <a:sym typeface="+mn-ea"/>
                        </a:rPr>
                        <a:t>Sandy</a:t>
                      </a:r>
                    </a:p>
                  </a:txBody>
                  <a:tcPr marL="91427" marR="91427"/>
                </a:tc>
                <a:tc>
                  <a:txBody>
                    <a:bodyPr/>
                    <a:lstStyle/>
                    <a:p>
                      <a:pPr>
                        <a:buNone/>
                      </a:pPr>
                      <a:r>
                        <a:rPr lang="en-GB" altLang="en-US" sz="2000">
                          <a:solidFill>
                            <a:schemeClr val="tx1"/>
                          </a:solidFill>
                        </a:rPr>
                        <a:t>Testing</a:t>
                      </a:r>
                    </a:p>
                  </a:txBody>
                  <a:tcPr marL="91427" marR="91427"/>
                </a:tc>
                <a:tc>
                  <a:txBody>
                    <a:bodyPr/>
                    <a:lstStyle/>
                    <a:p>
                      <a:pPr>
                        <a:buNone/>
                      </a:pPr>
                      <a:r>
                        <a:rPr lang="en-GB" altLang="en-US" sz="2000">
                          <a:solidFill>
                            <a:schemeClr val="tx1"/>
                          </a:solidFill>
                        </a:rPr>
                        <a:t>NULL</a:t>
                      </a:r>
                    </a:p>
                  </a:txBody>
                  <a:tcPr marL="91427" marR="91427"/>
                </a:tc>
              </a:tr>
            </a:tbl>
          </a:graphicData>
        </a:graphic>
      </p:graphicFrame>
    </p:spTree>
    <p:extLst>
      <p:ext uri="{BB962C8B-B14F-4D97-AF65-F5344CB8AC3E}">
        <p14:creationId xmlns:p14="http://schemas.microsoft.com/office/powerpoint/2010/main" xmlns="" val="2558068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0"/>
            <a:ext cx="11976735" cy="642620"/>
          </a:xfrm>
        </p:spPr>
        <p:txBody>
          <a:bodyPr/>
          <a:lstStyle/>
          <a:p>
            <a:pPr algn="ctr"/>
            <a:r>
              <a:rPr lang="en-GB" altLang="en-US"/>
              <a:t>Group by </a:t>
            </a:r>
            <a:r>
              <a:rPr lang="en-GB" altLang="en-US">
                <a:sym typeface="+mn-ea"/>
              </a:rPr>
              <a:t>Clause</a:t>
            </a:r>
            <a:endParaRPr lang="en-GB" altLang="en-US"/>
          </a:p>
        </p:txBody>
      </p:sp>
      <p:sp>
        <p:nvSpPr>
          <p:cNvPr id="3" name="Content Placeholder 2"/>
          <p:cNvSpPr>
            <a:spLocks noGrp="1"/>
          </p:cNvSpPr>
          <p:nvPr>
            <p:ph idx="1"/>
          </p:nvPr>
        </p:nvSpPr>
        <p:spPr>
          <a:xfrm>
            <a:off x="1638300" y="642620"/>
            <a:ext cx="10553700" cy="6215380"/>
          </a:xfrm>
        </p:spPr>
        <p:txBody>
          <a:bodyPr>
            <a:normAutofit/>
          </a:bodyPr>
          <a:lstStyle/>
          <a:p>
            <a:r>
              <a:rPr lang="en-US"/>
              <a:t>The GROUP BY clause is a SQL command that is used to group rows that have the same values. </a:t>
            </a:r>
          </a:p>
          <a:p>
            <a:r>
              <a:rPr lang="en-US"/>
              <a:t>The GROUP BY clause is used in the SELECT statement. </a:t>
            </a:r>
          </a:p>
          <a:p>
            <a:r>
              <a:rPr lang="en-US"/>
              <a:t>Optionally it is used in conjunction with aggregate functions to produce summary reports from the database.</a:t>
            </a:r>
          </a:p>
          <a:p>
            <a:pPr marL="0" indent="457200">
              <a:buNone/>
            </a:pPr>
            <a:r>
              <a:rPr lang="en-US" b="1"/>
              <a:t>SELECT statements... GROUP BY column_name1[,column_name2,...] [HAVING condition];</a:t>
            </a:r>
          </a:p>
          <a:p>
            <a:pPr marL="0" indent="457200">
              <a:buNone/>
            </a:pPr>
            <a:endParaRPr lang="en-US" b="1"/>
          </a:p>
          <a:p>
            <a:pPr marL="0" indent="457200">
              <a:buNone/>
            </a:pPr>
            <a:r>
              <a:rPr lang="en-US" sz="1600"/>
              <a:t>“SELECT statements…” is the standard SQL SELECT command query.</a:t>
            </a:r>
          </a:p>
          <a:p>
            <a:pPr marL="0" indent="457200">
              <a:buNone/>
            </a:pPr>
            <a:r>
              <a:rPr lang="en-US" sz="1600"/>
              <a:t>“GROUP BY column_name1” is the clause that performs the grouping based on column_name1.</a:t>
            </a:r>
          </a:p>
          <a:p>
            <a:pPr marL="0" indent="457200">
              <a:buNone/>
            </a:pPr>
            <a:r>
              <a:rPr lang="en-US" sz="1600"/>
              <a:t>“[,column_name2,…]” is optional; represents other column names when the grouping is done on more than one column.</a:t>
            </a:r>
          </a:p>
          <a:p>
            <a:pPr marL="0" indent="457200">
              <a:buNone/>
            </a:pPr>
            <a:r>
              <a:rPr lang="en-US" sz="1600"/>
              <a:t>“[HAVING condition]” is optional; it is used to restrict the rows affected by the GROUP BY clause. It is similar to the WHERE clause.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 y="-65405"/>
            <a:ext cx="12203430" cy="756920"/>
          </a:xfrm>
        </p:spPr>
        <p:txBody>
          <a:bodyPr/>
          <a:lstStyle/>
          <a:p>
            <a:pPr algn="ctr"/>
            <a:r>
              <a:rPr lang="en-GB" altLang="en-US">
                <a:sym typeface="+mn-ea"/>
              </a:rPr>
              <a:t>Having Clause</a:t>
            </a:r>
            <a:endParaRPr lang="en-US"/>
          </a:p>
        </p:txBody>
      </p:sp>
      <p:sp>
        <p:nvSpPr>
          <p:cNvPr id="3" name="Content Placeholder 2"/>
          <p:cNvSpPr>
            <a:spLocks noGrp="1"/>
          </p:cNvSpPr>
          <p:nvPr>
            <p:ph idx="1"/>
          </p:nvPr>
        </p:nvSpPr>
        <p:spPr>
          <a:xfrm>
            <a:off x="1638300" y="765175"/>
            <a:ext cx="10553700" cy="3777615"/>
          </a:xfrm>
        </p:spPr>
        <p:txBody>
          <a:bodyPr/>
          <a:lstStyle/>
          <a:p>
            <a:r>
              <a:rPr lang="en-GB" altLang="en-US"/>
              <a:t>R</a:t>
            </a:r>
            <a:r>
              <a:rPr lang="en-US"/>
              <a:t>estricting query results using the HAVING clause</a:t>
            </a:r>
          </a:p>
          <a:p>
            <a:r>
              <a:rPr lang="en-US"/>
              <a:t>It’s not always that we will want to perform groupings on all the data in a given table. There will be times when we will want to restrict our results to a certain given criteria. In such cases , we can use the HAVING clause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580" y="0"/>
            <a:ext cx="11997055" cy="632460"/>
          </a:xfrm>
        </p:spPr>
        <p:txBody>
          <a:bodyPr>
            <a:normAutofit fontScale="90000"/>
          </a:bodyPr>
          <a:lstStyle/>
          <a:p>
            <a:pPr algn="ctr"/>
            <a:r>
              <a:rPr lang="en-GB" altLang="en-US"/>
              <a:t>IN / Not IN</a:t>
            </a:r>
          </a:p>
        </p:txBody>
      </p:sp>
      <p:sp>
        <p:nvSpPr>
          <p:cNvPr id="3" name="Content Placeholder 2"/>
          <p:cNvSpPr>
            <a:spLocks noGrp="1"/>
          </p:cNvSpPr>
          <p:nvPr>
            <p:ph idx="1"/>
          </p:nvPr>
        </p:nvSpPr>
        <p:spPr>
          <a:xfrm>
            <a:off x="1570355" y="827405"/>
            <a:ext cx="10621645" cy="3777615"/>
          </a:xfrm>
        </p:spPr>
        <p:txBody>
          <a:bodyPr/>
          <a:lstStyle/>
          <a:p>
            <a:r>
              <a:rPr lang="en-US"/>
              <a:t>SQL IN and NOT IN operators used to specify multiple values in a WHERE clause.</a:t>
            </a:r>
          </a:p>
          <a:p>
            <a:r>
              <a:rPr lang="en-US"/>
              <a:t>SQL IN condition used to allow multiple value in a WHERE clause condition. SQL IN condition you can use when you need to use multiple OR condition.</a:t>
            </a:r>
          </a:p>
          <a:p>
            <a:r>
              <a:rPr lang="en-US"/>
              <a:t>SQL NOT IN condition used to exclude the defined multiple value in a WHERE clause condition.</a:t>
            </a:r>
          </a:p>
          <a:p>
            <a:r>
              <a:rPr lang="en-US"/>
              <a:t> SQL NOT IN condition also identify by NOT operator.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nvPr>
        </p:nvGraphicFramePr>
        <p:xfrm>
          <a:off x="391795" y="516890"/>
          <a:ext cx="5405120" cy="4944745"/>
        </p:xfrm>
        <a:graphic>
          <a:graphicData uri="http://schemas.openxmlformats.org/drawingml/2006/table">
            <a:tbl>
              <a:tblPr firstRow="1" bandRow="1">
                <a:tableStyleId>{5C22544A-7EE6-4342-B048-85BDC9FD1C3A}</a:tableStyleId>
              </a:tblPr>
              <a:tblGrid>
                <a:gridCol w="1058545"/>
                <a:gridCol w="1077595"/>
                <a:gridCol w="1662430"/>
                <a:gridCol w="1606550"/>
              </a:tblGrid>
              <a:tr h="758190">
                <a:tc>
                  <a:txBody>
                    <a:bodyPr/>
                    <a:lstStyle/>
                    <a:p>
                      <a:pPr>
                        <a:buNone/>
                      </a:pPr>
                      <a:r>
                        <a:rPr lang="en-GB" altLang="en-US" sz="1800" dirty="0">
                          <a:solidFill>
                            <a:schemeClr val="tx1"/>
                          </a:solidFill>
                        </a:rPr>
                        <a:t>Emp</a:t>
                      </a:r>
                    </a:p>
                  </a:txBody>
                  <a:tcPr marL="91427" marR="91427"/>
                </a:tc>
                <a:tc>
                  <a:txBody>
                    <a:bodyPr/>
                    <a:lstStyle/>
                    <a:p>
                      <a:pPr>
                        <a:buNone/>
                      </a:pPr>
                      <a:r>
                        <a:rPr lang="en-GB" altLang="en-US" sz="2000" u="sng">
                          <a:solidFill>
                            <a:schemeClr val="tx1"/>
                          </a:solidFill>
                        </a:rPr>
                        <a:t>E-id</a:t>
                      </a:r>
                    </a:p>
                  </a:txBody>
                  <a:tcPr marL="91427" marR="91427"/>
                </a:tc>
                <a:tc>
                  <a:txBody>
                    <a:bodyPr/>
                    <a:lstStyle/>
                    <a:p>
                      <a:pPr>
                        <a:buNone/>
                      </a:pPr>
                      <a:r>
                        <a:rPr lang="en-GB" altLang="en-US" sz="2000">
                          <a:solidFill>
                            <a:schemeClr val="tx1"/>
                          </a:solidFill>
                        </a:rPr>
                        <a:t>E-name</a:t>
                      </a:r>
                    </a:p>
                  </a:txBody>
                  <a:tcPr marL="91427" marR="91427"/>
                </a:tc>
                <a:tc>
                  <a:txBody>
                    <a:bodyPr/>
                    <a:lstStyle/>
                    <a:p>
                      <a:pPr>
                        <a:buNone/>
                      </a:pPr>
                      <a:r>
                        <a:rPr lang="en-GB" altLang="en-US" sz="2000">
                          <a:solidFill>
                            <a:schemeClr val="tx1"/>
                          </a:solidFill>
                        </a:rPr>
                        <a:t>Address</a:t>
                      </a:r>
                    </a:p>
                  </a:txBody>
                  <a:tcPr marL="91427" marR="91427"/>
                </a:tc>
              </a:tr>
              <a:tr h="758190">
                <a:tc>
                  <a:txBody>
                    <a:bodyPr/>
                    <a:lstStyle/>
                    <a:p>
                      <a:pPr>
                        <a:buNone/>
                      </a:pPr>
                      <a:endParaRPr lang="en-GB" altLang="en-US" sz="1000" dirty="0">
                        <a:solidFill>
                          <a:schemeClr val="tx1"/>
                        </a:solidFill>
                        <a:highlight>
                          <a:srgbClr val="FFFF00"/>
                        </a:highlight>
                      </a:endParaRPr>
                    </a:p>
                  </a:txBody>
                  <a:tcPr marL="91427" marR="91427"/>
                </a:tc>
                <a:tc>
                  <a:txBody>
                    <a:bodyPr/>
                    <a:lstStyle/>
                    <a:p>
                      <a:pPr>
                        <a:buNone/>
                      </a:pPr>
                      <a:r>
                        <a:rPr lang="en-GB" altLang="en-US" sz="2000" dirty="0">
                          <a:solidFill>
                            <a:schemeClr val="tx1"/>
                          </a:solidFill>
                          <a:sym typeface="+mn-ea"/>
                        </a:rPr>
                        <a:t>1</a:t>
                      </a:r>
                    </a:p>
                  </a:txBody>
                  <a:tcPr marL="91427" marR="91427"/>
                </a:tc>
                <a:tc>
                  <a:txBody>
                    <a:bodyPr/>
                    <a:lstStyle/>
                    <a:p>
                      <a:pPr>
                        <a:buNone/>
                      </a:pPr>
                      <a:r>
                        <a:rPr lang="en-GB" altLang="en-US" sz="2000">
                          <a:solidFill>
                            <a:schemeClr val="tx1"/>
                          </a:solidFill>
                        </a:rPr>
                        <a:t>Rahul</a:t>
                      </a:r>
                    </a:p>
                  </a:txBody>
                  <a:tcPr marL="91427" marR="91427"/>
                </a:tc>
                <a:tc>
                  <a:txBody>
                    <a:bodyPr/>
                    <a:lstStyle/>
                    <a:p>
                      <a:pPr>
                        <a:buNone/>
                      </a:pPr>
                      <a:r>
                        <a:rPr lang="en-GB" altLang="en-US" sz="2000">
                          <a:solidFill>
                            <a:schemeClr val="tx1"/>
                          </a:solidFill>
                        </a:rPr>
                        <a:t>Haryana</a:t>
                      </a:r>
                    </a:p>
                  </a:txBody>
                  <a:tcPr marL="91427" marR="91427"/>
                </a:tc>
              </a:tr>
              <a:tr h="748665">
                <a:tc>
                  <a:txBody>
                    <a:bodyPr/>
                    <a:lstStyle/>
                    <a:p>
                      <a:pPr>
                        <a:buNone/>
                      </a:pPr>
                      <a:endParaRPr lang="en-US" sz="1000" dirty="0">
                        <a:solidFill>
                          <a:schemeClr val="tx1"/>
                        </a:solidFill>
                      </a:endParaRPr>
                    </a:p>
                  </a:txBody>
                  <a:tcPr marL="91427" marR="91427"/>
                </a:tc>
                <a:tc>
                  <a:txBody>
                    <a:bodyPr/>
                    <a:lstStyle/>
                    <a:p>
                      <a:pPr>
                        <a:buNone/>
                      </a:pPr>
                      <a:r>
                        <a:rPr lang="en-GB" altLang="en-US" sz="2000" dirty="0">
                          <a:solidFill>
                            <a:schemeClr val="tx1"/>
                          </a:solidFill>
                        </a:rPr>
                        <a:t>2</a:t>
                      </a:r>
                    </a:p>
                  </a:txBody>
                  <a:tcPr marL="91427" marR="91427"/>
                </a:tc>
                <a:tc>
                  <a:txBody>
                    <a:bodyPr/>
                    <a:lstStyle/>
                    <a:p>
                      <a:pPr>
                        <a:buNone/>
                      </a:pPr>
                      <a:r>
                        <a:rPr lang="en-GB" altLang="en-US" sz="2000" dirty="0">
                          <a:solidFill>
                            <a:schemeClr val="tx1"/>
                          </a:solidFill>
                          <a:sym typeface="+mn-ea"/>
                        </a:rPr>
                        <a:t>Aman</a:t>
                      </a:r>
                    </a:p>
                  </a:txBody>
                  <a:tcPr marL="91427" marR="91427"/>
                </a:tc>
                <a:tc>
                  <a:txBody>
                    <a:bodyPr/>
                    <a:lstStyle/>
                    <a:p>
                      <a:pPr>
                        <a:buNone/>
                      </a:pPr>
                      <a:r>
                        <a:rPr lang="en-GB" altLang="en-US" sz="2000" dirty="0">
                          <a:solidFill>
                            <a:schemeClr val="tx1"/>
                          </a:solidFill>
                        </a:rPr>
                        <a:t>Delhi</a:t>
                      </a:r>
                    </a:p>
                  </a:txBody>
                  <a:tcPr marL="91427" marR="91427"/>
                </a:tc>
              </a:tr>
              <a:tr h="892175">
                <a:tc>
                  <a:txBody>
                    <a:bodyPr/>
                    <a:lstStyle/>
                    <a:p>
                      <a:pPr>
                        <a:buNone/>
                      </a:pPr>
                      <a:endParaRPr lang="en-US" sz="1000">
                        <a:solidFill>
                          <a:schemeClr val="accent2"/>
                        </a:solidFill>
                      </a:endParaRPr>
                    </a:p>
                  </a:txBody>
                  <a:tcPr marL="91427" marR="91427"/>
                </a:tc>
                <a:tc>
                  <a:txBody>
                    <a:bodyPr/>
                    <a:lstStyle/>
                    <a:p>
                      <a:pPr>
                        <a:buNone/>
                      </a:pPr>
                      <a:r>
                        <a:rPr lang="en-GB" altLang="en-US" sz="2000">
                          <a:solidFill>
                            <a:schemeClr val="tx1"/>
                          </a:solidFill>
                        </a:rPr>
                        <a:t>3</a:t>
                      </a:r>
                    </a:p>
                  </a:txBody>
                  <a:tcPr marL="91427" marR="91427"/>
                </a:tc>
                <a:tc>
                  <a:txBody>
                    <a:bodyPr/>
                    <a:lstStyle/>
                    <a:p>
                      <a:pPr>
                        <a:buNone/>
                      </a:pPr>
                      <a:r>
                        <a:rPr lang="en-GB" altLang="en-US" sz="2000">
                          <a:solidFill>
                            <a:schemeClr val="tx1"/>
                          </a:solidFill>
                          <a:sym typeface="+mn-ea"/>
                        </a:rPr>
                        <a:t>Naveen</a:t>
                      </a:r>
                    </a:p>
                  </a:txBody>
                  <a:tcPr marL="91427" marR="91427"/>
                </a:tc>
                <a:tc>
                  <a:txBody>
                    <a:bodyPr/>
                    <a:lstStyle/>
                    <a:p>
                      <a:pPr>
                        <a:buNone/>
                      </a:pPr>
                      <a:r>
                        <a:rPr lang="en-GB" altLang="en-US" sz="2000">
                          <a:solidFill>
                            <a:schemeClr val="tx1"/>
                          </a:solidFill>
                        </a:rPr>
                        <a:t>Pune</a:t>
                      </a:r>
                    </a:p>
                  </a:txBody>
                  <a:tcPr marL="91427" marR="91427"/>
                </a:tc>
              </a:tr>
              <a:tr h="895350">
                <a:tc>
                  <a:txBody>
                    <a:bodyPr/>
                    <a:lstStyle/>
                    <a:p>
                      <a:pPr>
                        <a:buNone/>
                      </a:pPr>
                      <a:endParaRPr lang="en-US" sz="1000">
                        <a:solidFill>
                          <a:schemeClr val="accent2"/>
                        </a:solidFill>
                      </a:endParaRPr>
                    </a:p>
                  </a:txBody>
                  <a:tcPr marL="91427" marR="91427"/>
                </a:tc>
                <a:tc>
                  <a:txBody>
                    <a:bodyPr/>
                    <a:lstStyle/>
                    <a:p>
                      <a:pPr>
                        <a:buNone/>
                      </a:pPr>
                      <a:r>
                        <a:rPr lang="en-GB" altLang="en-US" sz="2000">
                          <a:solidFill>
                            <a:schemeClr val="tx1"/>
                          </a:solidFill>
                        </a:rPr>
                        <a:t>4</a:t>
                      </a:r>
                    </a:p>
                  </a:txBody>
                  <a:tcPr marL="91427" marR="91427"/>
                </a:tc>
                <a:tc>
                  <a:txBody>
                    <a:bodyPr/>
                    <a:lstStyle/>
                    <a:p>
                      <a:pPr>
                        <a:buNone/>
                      </a:pPr>
                      <a:r>
                        <a:rPr lang="en-GB" altLang="en-US" sz="2000">
                          <a:solidFill>
                            <a:schemeClr val="tx1"/>
                          </a:solidFill>
                          <a:sym typeface="+mn-ea"/>
                        </a:rPr>
                        <a:t>Nutan</a:t>
                      </a:r>
                    </a:p>
                  </a:txBody>
                  <a:tcPr marL="91427" marR="91427"/>
                </a:tc>
                <a:tc>
                  <a:txBody>
                    <a:bodyPr/>
                    <a:lstStyle/>
                    <a:p>
                      <a:pPr>
                        <a:buNone/>
                      </a:pPr>
                      <a:r>
                        <a:rPr lang="en-GB" altLang="en-US" sz="2000">
                          <a:solidFill>
                            <a:schemeClr val="tx1"/>
                          </a:solidFill>
                        </a:rPr>
                        <a:t>Bangalore</a:t>
                      </a:r>
                    </a:p>
                  </a:txBody>
                  <a:tcPr marL="91427" marR="91427"/>
                </a:tc>
              </a:tr>
              <a:tr h="892175">
                <a:tc>
                  <a:txBody>
                    <a:bodyPr/>
                    <a:lstStyle/>
                    <a:p>
                      <a:pPr>
                        <a:buNone/>
                      </a:pPr>
                      <a:endParaRPr lang="en-US" sz="1000">
                        <a:solidFill>
                          <a:schemeClr val="accent2"/>
                        </a:solidFill>
                      </a:endParaRPr>
                    </a:p>
                  </a:txBody>
                  <a:tcPr marL="91427" marR="91427"/>
                </a:tc>
                <a:tc>
                  <a:txBody>
                    <a:bodyPr/>
                    <a:lstStyle/>
                    <a:p>
                      <a:pPr>
                        <a:buNone/>
                      </a:pPr>
                      <a:r>
                        <a:rPr lang="en-GB" altLang="en-US" sz="2000">
                          <a:solidFill>
                            <a:schemeClr val="tx1"/>
                          </a:solidFill>
                        </a:rPr>
                        <a:t>5</a:t>
                      </a:r>
                    </a:p>
                  </a:txBody>
                  <a:tcPr marL="91427" marR="91427"/>
                </a:tc>
                <a:tc>
                  <a:txBody>
                    <a:bodyPr/>
                    <a:lstStyle/>
                    <a:p>
                      <a:pPr>
                        <a:buNone/>
                      </a:pPr>
                      <a:r>
                        <a:rPr lang="en-GB" altLang="en-US" sz="2000">
                          <a:solidFill>
                            <a:schemeClr val="tx1"/>
                          </a:solidFill>
                          <a:sym typeface="+mn-ea"/>
                        </a:rPr>
                        <a:t>Arun</a:t>
                      </a:r>
                    </a:p>
                  </a:txBody>
                  <a:tcPr marL="91427" marR="91427"/>
                </a:tc>
                <a:tc>
                  <a:txBody>
                    <a:bodyPr/>
                    <a:lstStyle/>
                    <a:p>
                      <a:pPr>
                        <a:buNone/>
                      </a:pPr>
                      <a:r>
                        <a:rPr lang="en-GB" altLang="en-US" sz="2000">
                          <a:solidFill>
                            <a:schemeClr val="tx1"/>
                          </a:solidFill>
                        </a:rPr>
                        <a:t>Haryana</a:t>
                      </a:r>
                    </a:p>
                  </a:txBody>
                  <a:tcPr marL="91427" marR="91427"/>
                </a:tc>
              </a:tr>
            </a:tbl>
          </a:graphicData>
        </a:graphic>
      </p:graphicFrame>
      <p:graphicFrame>
        <p:nvGraphicFramePr>
          <p:cNvPr id="7" name="Content Placeholder 6"/>
          <p:cNvGraphicFramePr>
            <a:graphicFrameLocks noGrp="1"/>
          </p:cNvGraphicFramePr>
          <p:nvPr>
            <p:ph sz="half" idx="2"/>
            <p:extLst>
              <p:ext uri="{D42A27DB-BD31-4B8C-83A1-F6EECF244321}">
                <p14:modId xmlns:p14="http://schemas.microsoft.com/office/powerpoint/2010/main" xmlns="" val="3626905315"/>
              </p:ext>
            </p:extLst>
          </p:nvPr>
        </p:nvGraphicFramePr>
        <p:xfrm>
          <a:off x="6265036" y="643509"/>
          <a:ext cx="5634355" cy="4624070"/>
        </p:xfrm>
        <a:graphic>
          <a:graphicData uri="http://schemas.openxmlformats.org/drawingml/2006/table">
            <a:tbl>
              <a:tblPr firstRow="1" bandRow="1">
                <a:tableStyleId>{5C22544A-7EE6-4342-B048-85BDC9FD1C3A}</a:tableStyleId>
              </a:tblPr>
              <a:tblGrid>
                <a:gridCol w="951488"/>
                <a:gridCol w="990155"/>
                <a:gridCol w="1024679"/>
                <a:gridCol w="1203515"/>
                <a:gridCol w="1464518"/>
              </a:tblGrid>
              <a:tr h="864870">
                <a:tc>
                  <a:txBody>
                    <a:bodyPr/>
                    <a:lstStyle/>
                    <a:p>
                      <a:pPr>
                        <a:buNone/>
                      </a:pPr>
                      <a:r>
                        <a:rPr lang="en-GB" altLang="en-US" sz="1800" dirty="0">
                          <a:solidFill>
                            <a:schemeClr val="tx1"/>
                          </a:solidFill>
                        </a:rPr>
                        <a:t>Proj</a:t>
                      </a:r>
                    </a:p>
                  </a:txBody>
                  <a:tcPr marL="91427" marR="91427"/>
                </a:tc>
                <a:tc>
                  <a:txBody>
                    <a:bodyPr/>
                    <a:lstStyle/>
                    <a:p>
                      <a:pPr>
                        <a:buNone/>
                      </a:pPr>
                      <a:r>
                        <a:rPr lang="en-GB" altLang="en-US" sz="2000" u="sng">
                          <a:solidFill>
                            <a:schemeClr val="tx1"/>
                          </a:solidFill>
                        </a:rPr>
                        <a:t>E-id</a:t>
                      </a:r>
                    </a:p>
                  </a:txBody>
                  <a:tcPr marL="91427" marR="91427"/>
                </a:tc>
                <a:tc>
                  <a:txBody>
                    <a:bodyPr/>
                    <a:lstStyle/>
                    <a:p>
                      <a:pPr>
                        <a:buNone/>
                      </a:pPr>
                      <a:r>
                        <a:rPr lang="en-GB" altLang="en-US" sz="2000">
                          <a:solidFill>
                            <a:schemeClr val="tx1"/>
                          </a:solidFill>
                        </a:rPr>
                        <a:t>P-id</a:t>
                      </a:r>
                    </a:p>
                  </a:txBody>
                  <a:tcPr marL="91427" marR="91427"/>
                </a:tc>
                <a:tc>
                  <a:txBody>
                    <a:bodyPr/>
                    <a:lstStyle/>
                    <a:p>
                      <a:pPr>
                        <a:buNone/>
                      </a:pPr>
                      <a:r>
                        <a:rPr lang="en-GB" altLang="en-US" sz="2000">
                          <a:solidFill>
                            <a:schemeClr val="tx1"/>
                          </a:solidFill>
                        </a:rPr>
                        <a:t>Pname</a:t>
                      </a:r>
                    </a:p>
                  </a:txBody>
                  <a:tcPr marL="91427" marR="91427"/>
                </a:tc>
                <a:tc>
                  <a:txBody>
                    <a:bodyPr/>
                    <a:lstStyle/>
                    <a:p>
                      <a:pPr>
                        <a:buNone/>
                      </a:pPr>
                      <a:r>
                        <a:rPr lang="en-GB" altLang="en-US" sz="2000">
                          <a:solidFill>
                            <a:schemeClr val="tx1"/>
                          </a:solidFill>
                        </a:rPr>
                        <a:t>Location</a:t>
                      </a:r>
                    </a:p>
                  </a:txBody>
                  <a:tcPr marL="91427" marR="91427"/>
                </a:tc>
              </a:tr>
              <a:tr h="865505">
                <a:tc>
                  <a:txBody>
                    <a:bodyPr/>
                    <a:lstStyle/>
                    <a:p>
                      <a:pPr>
                        <a:buNone/>
                      </a:pPr>
                      <a:endParaRPr lang="en-GB" altLang="en-US" sz="1000" dirty="0">
                        <a:solidFill>
                          <a:schemeClr val="tx1"/>
                        </a:solidFill>
                        <a:highlight>
                          <a:srgbClr val="FFFF00"/>
                        </a:highlight>
                      </a:endParaRPr>
                    </a:p>
                  </a:txBody>
                  <a:tcPr marL="91427" marR="91427"/>
                </a:tc>
                <a:tc>
                  <a:txBody>
                    <a:bodyPr/>
                    <a:lstStyle/>
                    <a:p>
                      <a:pPr>
                        <a:buNone/>
                      </a:pPr>
                      <a:r>
                        <a:rPr lang="en-GB" altLang="en-US" sz="2000" dirty="0">
                          <a:solidFill>
                            <a:schemeClr val="tx1"/>
                          </a:solidFill>
                          <a:sym typeface="+mn-ea"/>
                        </a:rPr>
                        <a:t>1</a:t>
                      </a:r>
                    </a:p>
                  </a:txBody>
                  <a:tcPr marL="91427" marR="91427"/>
                </a:tc>
                <a:tc>
                  <a:txBody>
                    <a:bodyPr/>
                    <a:lstStyle/>
                    <a:p>
                      <a:pPr>
                        <a:buNone/>
                      </a:pPr>
                      <a:r>
                        <a:rPr lang="en-GB" altLang="en-US" sz="2000">
                          <a:solidFill>
                            <a:schemeClr val="tx1"/>
                          </a:solidFill>
                        </a:rPr>
                        <a:t>P1</a:t>
                      </a:r>
                    </a:p>
                  </a:txBody>
                  <a:tcPr marL="91427" marR="91427"/>
                </a:tc>
                <a:tc>
                  <a:txBody>
                    <a:bodyPr/>
                    <a:lstStyle/>
                    <a:p>
                      <a:pPr>
                        <a:buNone/>
                      </a:pPr>
                      <a:r>
                        <a:rPr lang="en-GB" altLang="en-US" sz="2000">
                          <a:solidFill>
                            <a:schemeClr val="tx1"/>
                          </a:solidFill>
                        </a:rPr>
                        <a:t>IOT</a:t>
                      </a:r>
                    </a:p>
                  </a:txBody>
                  <a:tcPr marL="91427" marR="91427"/>
                </a:tc>
                <a:tc>
                  <a:txBody>
                    <a:bodyPr/>
                    <a:lstStyle/>
                    <a:p>
                      <a:pPr>
                        <a:buNone/>
                      </a:pPr>
                      <a:r>
                        <a:rPr lang="en-GB" altLang="en-US" sz="2000" dirty="0">
                          <a:solidFill>
                            <a:schemeClr val="tx1"/>
                          </a:solidFill>
                        </a:rPr>
                        <a:t>Bangalore</a:t>
                      </a:r>
                    </a:p>
                  </a:txBody>
                  <a:tcPr marL="91427" marR="91427"/>
                </a:tc>
              </a:tr>
              <a:tr h="854075">
                <a:tc>
                  <a:txBody>
                    <a:bodyPr/>
                    <a:lstStyle/>
                    <a:p>
                      <a:pPr>
                        <a:buNone/>
                      </a:pPr>
                      <a:endParaRPr lang="en-US" sz="1000" dirty="0">
                        <a:solidFill>
                          <a:schemeClr val="tx1"/>
                        </a:solidFill>
                      </a:endParaRPr>
                    </a:p>
                  </a:txBody>
                  <a:tcPr marL="91427" marR="91427"/>
                </a:tc>
                <a:tc>
                  <a:txBody>
                    <a:bodyPr/>
                    <a:lstStyle/>
                    <a:p>
                      <a:pPr>
                        <a:buNone/>
                      </a:pPr>
                      <a:r>
                        <a:rPr lang="en-GB" altLang="en-US" sz="2000" dirty="0">
                          <a:solidFill>
                            <a:schemeClr val="tx1"/>
                          </a:solidFill>
                        </a:rPr>
                        <a:t>5</a:t>
                      </a:r>
                    </a:p>
                  </a:txBody>
                  <a:tcPr marL="91427" marR="91427"/>
                </a:tc>
                <a:tc>
                  <a:txBody>
                    <a:bodyPr/>
                    <a:lstStyle/>
                    <a:p>
                      <a:pPr>
                        <a:buNone/>
                      </a:pPr>
                      <a:r>
                        <a:rPr lang="en-GB" altLang="en-US" sz="2000" dirty="0">
                          <a:solidFill>
                            <a:schemeClr val="tx1"/>
                          </a:solidFill>
                          <a:sym typeface="+mn-ea"/>
                        </a:rPr>
                        <a:t>P2</a:t>
                      </a:r>
                    </a:p>
                  </a:txBody>
                  <a:tcPr marL="91427" marR="91427"/>
                </a:tc>
                <a:tc>
                  <a:txBody>
                    <a:bodyPr/>
                    <a:lstStyle/>
                    <a:p>
                      <a:pPr>
                        <a:buNone/>
                      </a:pPr>
                      <a:r>
                        <a:rPr lang="en-GB" altLang="en-US" sz="2000" dirty="0">
                          <a:solidFill>
                            <a:schemeClr val="tx1"/>
                          </a:solidFill>
                        </a:rPr>
                        <a:t>BD</a:t>
                      </a:r>
                    </a:p>
                  </a:txBody>
                  <a:tcPr marL="91427" marR="91427"/>
                </a:tc>
                <a:tc>
                  <a:txBody>
                    <a:bodyPr/>
                    <a:lstStyle/>
                    <a:p>
                      <a:pPr>
                        <a:buNone/>
                      </a:pPr>
                      <a:r>
                        <a:rPr lang="en-GB" altLang="en-US" sz="2000" dirty="0">
                          <a:solidFill>
                            <a:schemeClr val="tx1"/>
                          </a:solidFill>
                        </a:rPr>
                        <a:t>Delhi</a:t>
                      </a:r>
                    </a:p>
                  </a:txBody>
                  <a:tcPr marL="91427" marR="91427"/>
                </a:tc>
              </a:tr>
              <a:tr h="1018540">
                <a:tc>
                  <a:txBody>
                    <a:bodyPr/>
                    <a:lstStyle/>
                    <a:p>
                      <a:pPr>
                        <a:buNone/>
                      </a:pPr>
                      <a:endParaRPr lang="en-US" sz="1000">
                        <a:solidFill>
                          <a:schemeClr val="accent2"/>
                        </a:solidFill>
                      </a:endParaRPr>
                    </a:p>
                  </a:txBody>
                  <a:tcPr marL="91427" marR="91427"/>
                </a:tc>
                <a:tc>
                  <a:txBody>
                    <a:bodyPr/>
                    <a:lstStyle/>
                    <a:p>
                      <a:pPr>
                        <a:buNone/>
                      </a:pPr>
                      <a:r>
                        <a:rPr lang="en-GB" altLang="en-US" sz="2000">
                          <a:solidFill>
                            <a:schemeClr val="tx1"/>
                          </a:solidFill>
                        </a:rPr>
                        <a:t>3</a:t>
                      </a:r>
                    </a:p>
                  </a:txBody>
                  <a:tcPr marL="91427" marR="91427"/>
                </a:tc>
                <a:tc>
                  <a:txBody>
                    <a:bodyPr/>
                    <a:lstStyle/>
                    <a:p>
                      <a:pPr>
                        <a:buNone/>
                      </a:pPr>
                      <a:r>
                        <a:rPr lang="en-GB" altLang="en-US" sz="2000">
                          <a:solidFill>
                            <a:schemeClr val="tx1"/>
                          </a:solidFill>
                          <a:sym typeface="+mn-ea"/>
                        </a:rPr>
                        <a:t>P3</a:t>
                      </a:r>
                    </a:p>
                  </a:txBody>
                  <a:tcPr marL="91427" marR="91427"/>
                </a:tc>
                <a:tc>
                  <a:txBody>
                    <a:bodyPr/>
                    <a:lstStyle/>
                    <a:p>
                      <a:pPr>
                        <a:buNone/>
                      </a:pPr>
                      <a:r>
                        <a:rPr lang="en-GB" altLang="en-US" sz="2000">
                          <a:solidFill>
                            <a:schemeClr val="tx1"/>
                          </a:solidFill>
                        </a:rPr>
                        <a:t>DS</a:t>
                      </a:r>
                    </a:p>
                  </a:txBody>
                  <a:tcPr marL="91427" marR="91427"/>
                </a:tc>
                <a:tc>
                  <a:txBody>
                    <a:bodyPr/>
                    <a:lstStyle/>
                    <a:p>
                      <a:pPr>
                        <a:buNone/>
                      </a:pPr>
                      <a:r>
                        <a:rPr lang="en-GB" altLang="en-US" sz="2000" dirty="0">
                          <a:solidFill>
                            <a:schemeClr val="tx1"/>
                          </a:solidFill>
                        </a:rPr>
                        <a:t>Mumbai</a:t>
                      </a:r>
                    </a:p>
                  </a:txBody>
                  <a:tcPr marL="91427" marR="91427"/>
                </a:tc>
              </a:tr>
              <a:tr h="1021080">
                <a:tc>
                  <a:txBody>
                    <a:bodyPr/>
                    <a:lstStyle/>
                    <a:p>
                      <a:pPr>
                        <a:buNone/>
                      </a:pPr>
                      <a:endParaRPr lang="en-US" sz="1000">
                        <a:solidFill>
                          <a:schemeClr val="accent2"/>
                        </a:solidFill>
                      </a:endParaRPr>
                    </a:p>
                  </a:txBody>
                  <a:tcPr marL="91427" marR="91427"/>
                </a:tc>
                <a:tc>
                  <a:txBody>
                    <a:bodyPr/>
                    <a:lstStyle/>
                    <a:p>
                      <a:pPr>
                        <a:buNone/>
                      </a:pPr>
                      <a:r>
                        <a:rPr lang="en-GB" altLang="en-US" sz="2000">
                          <a:solidFill>
                            <a:schemeClr val="tx1"/>
                          </a:solidFill>
                        </a:rPr>
                        <a:t>4</a:t>
                      </a:r>
                    </a:p>
                  </a:txBody>
                  <a:tcPr marL="91427" marR="91427"/>
                </a:tc>
                <a:tc>
                  <a:txBody>
                    <a:bodyPr/>
                    <a:lstStyle/>
                    <a:p>
                      <a:pPr>
                        <a:buNone/>
                      </a:pPr>
                      <a:r>
                        <a:rPr lang="en-GB" altLang="en-US" sz="2000">
                          <a:solidFill>
                            <a:schemeClr val="tx1"/>
                          </a:solidFill>
                          <a:sym typeface="+mn-ea"/>
                        </a:rPr>
                        <a:t>P4</a:t>
                      </a:r>
                    </a:p>
                  </a:txBody>
                  <a:tcPr marL="91427" marR="91427"/>
                </a:tc>
                <a:tc>
                  <a:txBody>
                    <a:bodyPr/>
                    <a:lstStyle/>
                    <a:p>
                      <a:pPr>
                        <a:buNone/>
                      </a:pPr>
                      <a:r>
                        <a:rPr lang="en-GB" altLang="en-US" sz="2000">
                          <a:solidFill>
                            <a:schemeClr val="tx1"/>
                          </a:solidFill>
                        </a:rPr>
                        <a:t>Web</a:t>
                      </a:r>
                    </a:p>
                  </a:txBody>
                  <a:tcPr marL="91427" marR="91427"/>
                </a:tc>
                <a:tc>
                  <a:txBody>
                    <a:bodyPr/>
                    <a:lstStyle/>
                    <a:p>
                      <a:pPr>
                        <a:buNone/>
                      </a:pPr>
                      <a:r>
                        <a:rPr lang="en-GB" altLang="en-US" sz="2000" dirty="0" err="1">
                          <a:solidFill>
                            <a:schemeClr val="tx1"/>
                          </a:solidFill>
                        </a:rPr>
                        <a:t>Hydrabad</a:t>
                      </a:r>
                      <a:endParaRPr lang="en-GB" altLang="en-US" sz="2000" dirty="0">
                        <a:solidFill>
                          <a:schemeClr val="tx1"/>
                        </a:solidFill>
                      </a:endParaRPr>
                    </a:p>
                  </a:txBody>
                  <a:tcPr marL="91427" marR="91427"/>
                </a:tc>
              </a:tr>
            </a:tbl>
          </a:graphicData>
        </a:graphic>
      </p:graphicFrame>
    </p:spTree>
    <p:extLst>
      <p:ext uri="{BB962C8B-B14F-4D97-AF65-F5344CB8AC3E}">
        <p14:creationId xmlns:p14="http://schemas.microsoft.com/office/powerpoint/2010/main" xmlns="" val="1673608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0888" y="0"/>
            <a:ext cx="10501111" cy="6858000"/>
          </a:xfrm>
          <a:prstGeom prst="rect">
            <a:avLst/>
          </a:prstGeom>
        </p:spPr>
      </p:pic>
    </p:spTree>
    <p:extLst>
      <p:ext uri="{BB962C8B-B14F-4D97-AF65-F5344CB8AC3E}">
        <p14:creationId xmlns:p14="http://schemas.microsoft.com/office/powerpoint/2010/main" xmlns="" val="159287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8936" y="0"/>
            <a:ext cx="10533064" cy="6793992"/>
          </a:xfrm>
          <a:prstGeom prst="rect">
            <a:avLst/>
          </a:prstGeom>
        </p:spPr>
      </p:pic>
    </p:spTree>
    <p:extLst>
      <p:ext uri="{BB962C8B-B14F-4D97-AF65-F5344CB8AC3E}">
        <p14:creationId xmlns:p14="http://schemas.microsoft.com/office/powerpoint/2010/main" xmlns="" val="4069534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41" y="0"/>
            <a:ext cx="11985659" cy="704088"/>
          </a:xfrm>
        </p:spPr>
        <p:txBody>
          <a:bodyPr/>
          <a:lstStyle/>
          <a:p>
            <a:endParaRPr lang="en-IN" dirty="0"/>
          </a:p>
        </p:txBody>
      </p:sp>
      <p:sp>
        <p:nvSpPr>
          <p:cNvPr id="3" name="Content Placeholder 2"/>
          <p:cNvSpPr>
            <a:spLocks noGrp="1"/>
          </p:cNvSpPr>
          <p:nvPr>
            <p:ph idx="1"/>
          </p:nvPr>
        </p:nvSpPr>
        <p:spPr>
          <a:xfrm>
            <a:off x="1565084" y="704088"/>
            <a:ext cx="8915400" cy="3777622"/>
          </a:xfrm>
        </p:spPr>
        <p:txBody>
          <a:bodyPr>
            <a:normAutofit fontScale="85000" lnSpcReduction="20000"/>
          </a:bodyPr>
          <a:lstStyle/>
          <a:p>
            <a:r>
              <a:rPr lang="en-GB" dirty="0" smtClean="0"/>
              <a:t>In 1970 –E. F. </a:t>
            </a:r>
            <a:r>
              <a:rPr lang="en-GB" dirty="0" err="1" smtClean="0"/>
              <a:t>Codd</a:t>
            </a:r>
            <a:r>
              <a:rPr lang="en-GB" dirty="0" smtClean="0"/>
              <a:t>[father of DBMS]</a:t>
            </a:r>
          </a:p>
          <a:p>
            <a:r>
              <a:rPr lang="en-GB" dirty="0" smtClean="0"/>
              <a:t>SQL is a Domain Specific language</a:t>
            </a:r>
          </a:p>
          <a:p>
            <a:r>
              <a:rPr lang="en-GB" dirty="0" smtClean="0"/>
              <a:t>SQL is a Declarative Language</a:t>
            </a:r>
          </a:p>
          <a:p>
            <a:r>
              <a:rPr lang="en-GB" dirty="0" smtClean="0"/>
              <a:t>In declarative language will use different commands for different Purpose</a:t>
            </a:r>
            <a:endParaRPr lang="en-IN" dirty="0" smtClean="0"/>
          </a:p>
          <a:p>
            <a:pPr marL="0" indent="0">
              <a:buNone/>
            </a:pPr>
            <a:r>
              <a:rPr lang="en-GB" dirty="0"/>
              <a:t> </a:t>
            </a:r>
            <a:r>
              <a:rPr lang="en-GB" dirty="0" smtClean="0"/>
              <a:t>      DDL ,DML,DCL,TCL</a:t>
            </a:r>
            <a:endParaRPr lang="en-IN" dirty="0"/>
          </a:p>
          <a:p>
            <a:r>
              <a:rPr lang="en-GB" dirty="0" smtClean="0"/>
              <a:t>Keys and Constraints</a:t>
            </a:r>
          </a:p>
          <a:p>
            <a:r>
              <a:rPr lang="en-GB" dirty="0" smtClean="0"/>
              <a:t>To create a relation will apply some rules called constraint</a:t>
            </a:r>
          </a:p>
          <a:p>
            <a:r>
              <a:rPr lang="en-GB" dirty="0" smtClean="0"/>
              <a:t>Operators(Like, between  , not in ,In ,Conditional</a:t>
            </a:r>
          </a:p>
          <a:p>
            <a:r>
              <a:rPr lang="en-GB" dirty="0" smtClean="0"/>
              <a:t>Clauses(distinct , order by, group by, from , having)</a:t>
            </a:r>
          </a:p>
          <a:p>
            <a:r>
              <a:rPr lang="en-GB" dirty="0" smtClean="0"/>
              <a:t>Aggregate Function(count , average)</a:t>
            </a:r>
          </a:p>
          <a:p>
            <a:r>
              <a:rPr lang="en-GB" dirty="0" smtClean="0"/>
              <a:t>Join and nested queries</a:t>
            </a:r>
          </a:p>
          <a:p>
            <a:r>
              <a:rPr lang="en-GB" dirty="0" smtClean="0"/>
              <a:t>PLSQL(triggers , create function, create cursor ,create procedure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68080" y="0"/>
            <a:ext cx="10429432" cy="6858000"/>
          </a:xfrm>
          <a:prstGeom prst="rect">
            <a:avLst/>
          </a:prstGeom>
        </p:spPr>
      </p:pic>
    </p:spTree>
    <p:extLst>
      <p:ext uri="{BB962C8B-B14F-4D97-AF65-F5344CB8AC3E}">
        <p14:creationId xmlns:p14="http://schemas.microsoft.com/office/powerpoint/2010/main" xmlns="" val="3244369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0576" y="0"/>
            <a:ext cx="10631424" cy="6858000"/>
          </a:xfrm>
          <a:prstGeom prst="rect">
            <a:avLst/>
          </a:prstGeom>
        </p:spPr>
      </p:pic>
    </p:spTree>
    <p:extLst>
      <p:ext uri="{BB962C8B-B14F-4D97-AF65-F5344CB8AC3E}">
        <p14:creationId xmlns:p14="http://schemas.microsoft.com/office/powerpoint/2010/main" xmlns="" val="3313540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1" y="895980"/>
            <a:ext cx="9036496" cy="5805264"/>
          </a:xfrm>
          <a:prstGeom prst="rect">
            <a:avLst/>
          </a:prstGeom>
        </p:spPr>
      </p:pic>
    </p:spTree>
    <p:extLst>
      <p:ext uri="{BB962C8B-B14F-4D97-AF65-F5344CB8AC3E}">
        <p14:creationId xmlns:p14="http://schemas.microsoft.com/office/powerpoint/2010/main" xmlns="" val="3103000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3272" y="163763"/>
            <a:ext cx="10664952" cy="5936786"/>
          </a:xfrm>
          <a:prstGeom prst="rect">
            <a:avLst/>
          </a:prstGeom>
        </p:spPr>
      </p:pic>
    </p:spTree>
    <p:extLst>
      <p:ext uri="{BB962C8B-B14F-4D97-AF65-F5344CB8AC3E}">
        <p14:creationId xmlns:p14="http://schemas.microsoft.com/office/powerpoint/2010/main" xmlns="" val="686302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0457" y="286600"/>
            <a:ext cx="10442448" cy="6025486"/>
          </a:xfrm>
          <a:prstGeom prst="rect">
            <a:avLst/>
          </a:prstGeom>
        </p:spPr>
      </p:pic>
    </p:spTree>
    <p:extLst>
      <p:ext uri="{BB962C8B-B14F-4D97-AF65-F5344CB8AC3E}">
        <p14:creationId xmlns:p14="http://schemas.microsoft.com/office/powerpoint/2010/main" xmlns="" val="3487878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7152" y="9144"/>
            <a:ext cx="10594847" cy="6784848"/>
          </a:xfrm>
          <a:prstGeom prst="rect">
            <a:avLst/>
          </a:prstGeom>
        </p:spPr>
      </p:pic>
    </p:spTree>
    <p:extLst>
      <p:ext uri="{BB962C8B-B14F-4D97-AF65-F5344CB8AC3E}">
        <p14:creationId xmlns:p14="http://schemas.microsoft.com/office/powerpoint/2010/main" xmlns="" val="1574560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95536"/>
            <a:ext cx="10349552" cy="6537278"/>
          </a:xfrm>
          <a:prstGeom prst="rect">
            <a:avLst/>
          </a:prstGeom>
        </p:spPr>
      </p:pic>
    </p:spTree>
    <p:extLst>
      <p:ext uri="{BB962C8B-B14F-4D97-AF65-F5344CB8AC3E}">
        <p14:creationId xmlns:p14="http://schemas.microsoft.com/office/powerpoint/2010/main" xmlns="" val="1311292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0576" y="0"/>
            <a:ext cx="10631424" cy="6793992"/>
          </a:xfrm>
          <a:prstGeom prst="rect">
            <a:avLst/>
          </a:prstGeom>
        </p:spPr>
      </p:pic>
    </p:spTree>
    <p:extLst>
      <p:ext uri="{BB962C8B-B14F-4D97-AF65-F5344CB8AC3E}">
        <p14:creationId xmlns:p14="http://schemas.microsoft.com/office/powerpoint/2010/main" xmlns="" val="1603076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48648" y="10320"/>
            <a:ext cx="10543352" cy="6847680"/>
          </a:xfrm>
          <a:prstGeom prst="rect">
            <a:avLst/>
          </a:prstGeom>
        </p:spPr>
      </p:pic>
    </p:spTree>
    <p:extLst>
      <p:ext uri="{BB962C8B-B14F-4D97-AF65-F5344CB8AC3E}">
        <p14:creationId xmlns:p14="http://schemas.microsoft.com/office/powerpoint/2010/main" xmlns="" val="329502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5440" y="0"/>
            <a:ext cx="10576560" cy="6858000"/>
          </a:xfrm>
          <a:prstGeom prst="rect">
            <a:avLst/>
          </a:prstGeom>
        </p:spPr>
      </p:pic>
    </p:spTree>
    <p:extLst>
      <p:ext uri="{BB962C8B-B14F-4D97-AF65-F5344CB8AC3E}">
        <p14:creationId xmlns:p14="http://schemas.microsoft.com/office/powerpoint/2010/main" xmlns="" val="332877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765" y="0"/>
            <a:ext cx="12022235" cy="676656"/>
          </a:xfrm>
        </p:spPr>
        <p:txBody>
          <a:bodyPr/>
          <a:lstStyle/>
          <a:p>
            <a:r>
              <a:rPr lang="en-GB" dirty="0" smtClean="0"/>
              <a:t>SQL commands</a:t>
            </a:r>
            <a:endParaRPr lang="en-IN" dirty="0"/>
          </a:p>
        </p:txBody>
      </p:sp>
      <p:sp>
        <p:nvSpPr>
          <p:cNvPr id="3" name="Content Placeholder 2"/>
          <p:cNvSpPr>
            <a:spLocks noGrp="1"/>
          </p:cNvSpPr>
          <p:nvPr>
            <p:ph idx="1"/>
          </p:nvPr>
        </p:nvSpPr>
        <p:spPr>
          <a:xfrm>
            <a:off x="1723182" y="780288"/>
            <a:ext cx="8915400" cy="3777622"/>
          </a:xfrm>
        </p:spPr>
        <p:txBody>
          <a:bodyPr/>
          <a:lstStyle/>
          <a:p>
            <a:r>
              <a:rPr lang="en-GB" dirty="0"/>
              <a:t> DDL ,DML,DCL,TCL</a:t>
            </a:r>
            <a:endParaRPr lang="en-IN" dirty="0"/>
          </a:p>
        </p:txBody>
      </p:sp>
      <p:cxnSp>
        <p:nvCxnSpPr>
          <p:cNvPr id="5" name="Straight Connector 4"/>
          <p:cNvCxnSpPr/>
          <p:nvPr/>
        </p:nvCxnSpPr>
        <p:spPr>
          <a:xfrm>
            <a:off x="3730752" y="2008459"/>
            <a:ext cx="9144" cy="2633472"/>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3739896" y="2368296"/>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739896" y="2991316"/>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34568" y="3538728"/>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4568" y="4221480"/>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8300" y="4769933"/>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443472" y="1924438"/>
            <a:ext cx="9144" cy="218731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452616" y="2696157"/>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739896" y="3493309"/>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443472" y="3425952"/>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730752" y="4081272"/>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467088" y="2054553"/>
            <a:ext cx="9144" cy="2279703"/>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9476232" y="2365248"/>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467088" y="2996184"/>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711177" y="2054553"/>
            <a:ext cx="14247" cy="2864919"/>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725424" y="2429256"/>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25424" y="2996184"/>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476232" y="3625495"/>
            <a:ext cx="658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4322" y="1655064"/>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1377696" y="2287524"/>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1405128" y="2845308"/>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1395984" y="3425751"/>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a:off x="1412286" y="3986610"/>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1405128" y="4557910"/>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p:cNvSpPr/>
          <p:nvPr/>
        </p:nvSpPr>
        <p:spPr>
          <a:xfrm>
            <a:off x="3235914" y="1655064"/>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p:cNvSpPr/>
          <p:nvPr/>
        </p:nvSpPr>
        <p:spPr>
          <a:xfrm>
            <a:off x="4398264" y="2257347"/>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4417614" y="2791572"/>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a:off x="4428744" y="3325195"/>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p:cNvSpPr/>
          <p:nvPr/>
        </p:nvSpPr>
        <p:spPr>
          <a:xfrm>
            <a:off x="4427289" y="3881527"/>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5953737" y="1655063"/>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p:cNvSpPr/>
          <p:nvPr/>
        </p:nvSpPr>
        <p:spPr>
          <a:xfrm>
            <a:off x="7138416" y="2520896"/>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7140333" y="3244797"/>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p:cNvSpPr/>
          <p:nvPr/>
        </p:nvSpPr>
        <p:spPr>
          <a:xfrm>
            <a:off x="9156192" y="1650291"/>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p:cNvSpPr/>
          <p:nvPr/>
        </p:nvSpPr>
        <p:spPr>
          <a:xfrm>
            <a:off x="10152888" y="2284288"/>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a:off x="10138445" y="2818350"/>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10152888" y="3488385"/>
            <a:ext cx="1299510" cy="399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p:cNvSpPr txBox="1"/>
          <p:nvPr/>
        </p:nvSpPr>
        <p:spPr>
          <a:xfrm>
            <a:off x="4535424" y="3347302"/>
            <a:ext cx="1112520" cy="369332"/>
          </a:xfrm>
          <a:prstGeom prst="rect">
            <a:avLst/>
          </a:prstGeom>
          <a:noFill/>
        </p:spPr>
        <p:txBody>
          <a:bodyPr wrap="square" rtlCol="0">
            <a:spAutoFit/>
          </a:bodyPr>
          <a:lstStyle/>
          <a:p>
            <a:r>
              <a:rPr lang="en-GB" dirty="0" smtClean="0"/>
              <a:t>Update</a:t>
            </a:r>
            <a:endParaRPr lang="en-IN" dirty="0"/>
          </a:p>
        </p:txBody>
      </p:sp>
      <p:sp>
        <p:nvSpPr>
          <p:cNvPr id="49" name="TextBox 48"/>
          <p:cNvSpPr txBox="1"/>
          <p:nvPr/>
        </p:nvSpPr>
        <p:spPr>
          <a:xfrm>
            <a:off x="3575304" y="1683040"/>
            <a:ext cx="987552" cy="369332"/>
          </a:xfrm>
          <a:prstGeom prst="rect">
            <a:avLst/>
          </a:prstGeom>
          <a:noFill/>
        </p:spPr>
        <p:txBody>
          <a:bodyPr wrap="square" rtlCol="0">
            <a:spAutoFit/>
          </a:bodyPr>
          <a:lstStyle/>
          <a:p>
            <a:r>
              <a:rPr lang="en-GB" dirty="0" smtClean="0"/>
              <a:t>DML</a:t>
            </a:r>
            <a:endParaRPr lang="en-IN" dirty="0"/>
          </a:p>
        </p:txBody>
      </p:sp>
      <p:sp>
        <p:nvSpPr>
          <p:cNvPr id="50" name="TextBox 49"/>
          <p:cNvSpPr txBox="1"/>
          <p:nvPr/>
        </p:nvSpPr>
        <p:spPr>
          <a:xfrm>
            <a:off x="6201687" y="1685220"/>
            <a:ext cx="987552" cy="369332"/>
          </a:xfrm>
          <a:prstGeom prst="rect">
            <a:avLst/>
          </a:prstGeom>
          <a:noFill/>
        </p:spPr>
        <p:txBody>
          <a:bodyPr wrap="square" rtlCol="0">
            <a:spAutoFit/>
          </a:bodyPr>
          <a:lstStyle/>
          <a:p>
            <a:r>
              <a:rPr lang="en-GB" dirty="0" smtClean="0"/>
              <a:t>DCL</a:t>
            </a:r>
            <a:endParaRPr lang="en-IN" dirty="0"/>
          </a:p>
        </p:txBody>
      </p:sp>
      <p:sp>
        <p:nvSpPr>
          <p:cNvPr id="51" name="TextBox 50"/>
          <p:cNvSpPr txBox="1"/>
          <p:nvPr/>
        </p:nvSpPr>
        <p:spPr>
          <a:xfrm>
            <a:off x="9523511" y="1661161"/>
            <a:ext cx="987552" cy="369332"/>
          </a:xfrm>
          <a:prstGeom prst="rect">
            <a:avLst/>
          </a:prstGeom>
          <a:noFill/>
        </p:spPr>
        <p:txBody>
          <a:bodyPr wrap="square" rtlCol="0">
            <a:spAutoFit/>
          </a:bodyPr>
          <a:lstStyle/>
          <a:p>
            <a:r>
              <a:rPr lang="en-GB" dirty="0" smtClean="0"/>
              <a:t>TCL</a:t>
            </a:r>
            <a:endParaRPr lang="en-IN" dirty="0"/>
          </a:p>
        </p:txBody>
      </p:sp>
      <p:sp>
        <p:nvSpPr>
          <p:cNvPr id="52" name="TextBox 51"/>
          <p:cNvSpPr txBox="1"/>
          <p:nvPr/>
        </p:nvSpPr>
        <p:spPr>
          <a:xfrm>
            <a:off x="1520490" y="2351308"/>
            <a:ext cx="987552" cy="369332"/>
          </a:xfrm>
          <a:prstGeom prst="rect">
            <a:avLst/>
          </a:prstGeom>
          <a:noFill/>
        </p:spPr>
        <p:txBody>
          <a:bodyPr wrap="square" rtlCol="0">
            <a:spAutoFit/>
          </a:bodyPr>
          <a:lstStyle/>
          <a:p>
            <a:r>
              <a:rPr lang="en-GB" dirty="0" smtClean="0"/>
              <a:t>Create</a:t>
            </a:r>
            <a:endParaRPr lang="en-IN" dirty="0"/>
          </a:p>
        </p:txBody>
      </p:sp>
      <p:sp>
        <p:nvSpPr>
          <p:cNvPr id="53" name="TextBox 52"/>
          <p:cNvSpPr txBox="1"/>
          <p:nvPr/>
        </p:nvSpPr>
        <p:spPr>
          <a:xfrm>
            <a:off x="1559918" y="2895049"/>
            <a:ext cx="987552" cy="369332"/>
          </a:xfrm>
          <a:prstGeom prst="rect">
            <a:avLst/>
          </a:prstGeom>
          <a:noFill/>
        </p:spPr>
        <p:txBody>
          <a:bodyPr wrap="square" rtlCol="0">
            <a:spAutoFit/>
          </a:bodyPr>
          <a:lstStyle/>
          <a:p>
            <a:r>
              <a:rPr lang="en-GB" dirty="0" smtClean="0"/>
              <a:t>Alter</a:t>
            </a:r>
            <a:endParaRPr lang="en-IN" dirty="0"/>
          </a:p>
        </p:txBody>
      </p:sp>
      <p:sp>
        <p:nvSpPr>
          <p:cNvPr id="54" name="TextBox 53"/>
          <p:cNvSpPr txBox="1"/>
          <p:nvPr/>
        </p:nvSpPr>
        <p:spPr>
          <a:xfrm>
            <a:off x="1586877" y="3424828"/>
            <a:ext cx="987552" cy="369332"/>
          </a:xfrm>
          <a:prstGeom prst="rect">
            <a:avLst/>
          </a:prstGeom>
          <a:noFill/>
        </p:spPr>
        <p:txBody>
          <a:bodyPr wrap="square" rtlCol="0">
            <a:spAutoFit/>
          </a:bodyPr>
          <a:lstStyle/>
          <a:p>
            <a:r>
              <a:rPr lang="en-GB" dirty="0" smtClean="0"/>
              <a:t>Drop</a:t>
            </a:r>
            <a:endParaRPr lang="en-IN" dirty="0"/>
          </a:p>
        </p:txBody>
      </p:sp>
      <p:sp>
        <p:nvSpPr>
          <p:cNvPr id="55" name="TextBox 54"/>
          <p:cNvSpPr txBox="1"/>
          <p:nvPr/>
        </p:nvSpPr>
        <p:spPr>
          <a:xfrm>
            <a:off x="1471122" y="4024238"/>
            <a:ext cx="1240674" cy="369332"/>
          </a:xfrm>
          <a:prstGeom prst="rect">
            <a:avLst/>
          </a:prstGeom>
          <a:noFill/>
        </p:spPr>
        <p:txBody>
          <a:bodyPr wrap="square" rtlCol="0">
            <a:spAutoFit/>
          </a:bodyPr>
          <a:lstStyle/>
          <a:p>
            <a:r>
              <a:rPr lang="en-GB" dirty="0" smtClean="0"/>
              <a:t>Truncate</a:t>
            </a:r>
            <a:endParaRPr lang="en-IN" dirty="0"/>
          </a:p>
        </p:txBody>
      </p:sp>
      <p:sp>
        <p:nvSpPr>
          <p:cNvPr id="56" name="TextBox 55"/>
          <p:cNvSpPr txBox="1"/>
          <p:nvPr/>
        </p:nvSpPr>
        <p:spPr>
          <a:xfrm>
            <a:off x="1471122" y="4585267"/>
            <a:ext cx="1151220" cy="369332"/>
          </a:xfrm>
          <a:prstGeom prst="rect">
            <a:avLst/>
          </a:prstGeom>
          <a:noFill/>
        </p:spPr>
        <p:txBody>
          <a:bodyPr wrap="square" rtlCol="0">
            <a:spAutoFit/>
          </a:bodyPr>
          <a:lstStyle/>
          <a:p>
            <a:r>
              <a:rPr lang="en-GB" dirty="0" smtClean="0"/>
              <a:t>Rename</a:t>
            </a:r>
            <a:endParaRPr lang="en-IN" dirty="0"/>
          </a:p>
        </p:txBody>
      </p:sp>
      <p:sp>
        <p:nvSpPr>
          <p:cNvPr id="57" name="TextBox 56"/>
          <p:cNvSpPr txBox="1"/>
          <p:nvPr/>
        </p:nvSpPr>
        <p:spPr>
          <a:xfrm>
            <a:off x="4614689" y="2299767"/>
            <a:ext cx="987552" cy="369332"/>
          </a:xfrm>
          <a:prstGeom prst="rect">
            <a:avLst/>
          </a:prstGeom>
          <a:noFill/>
        </p:spPr>
        <p:txBody>
          <a:bodyPr wrap="square" rtlCol="0">
            <a:spAutoFit/>
          </a:bodyPr>
          <a:lstStyle/>
          <a:p>
            <a:r>
              <a:rPr lang="en-GB" dirty="0" smtClean="0"/>
              <a:t>Select</a:t>
            </a:r>
            <a:endParaRPr lang="en-IN" dirty="0"/>
          </a:p>
        </p:txBody>
      </p:sp>
      <p:sp>
        <p:nvSpPr>
          <p:cNvPr id="58" name="TextBox 57"/>
          <p:cNvSpPr txBox="1"/>
          <p:nvPr/>
        </p:nvSpPr>
        <p:spPr>
          <a:xfrm>
            <a:off x="4613731" y="2812756"/>
            <a:ext cx="987552" cy="369332"/>
          </a:xfrm>
          <a:prstGeom prst="rect">
            <a:avLst/>
          </a:prstGeom>
          <a:noFill/>
        </p:spPr>
        <p:txBody>
          <a:bodyPr wrap="square" rtlCol="0">
            <a:spAutoFit/>
          </a:bodyPr>
          <a:lstStyle/>
          <a:p>
            <a:r>
              <a:rPr lang="en-GB" dirty="0" smtClean="0"/>
              <a:t>Insert</a:t>
            </a:r>
            <a:endParaRPr lang="en-IN" dirty="0"/>
          </a:p>
        </p:txBody>
      </p:sp>
      <p:sp>
        <p:nvSpPr>
          <p:cNvPr id="59" name="TextBox 58"/>
          <p:cNvSpPr txBox="1"/>
          <p:nvPr/>
        </p:nvSpPr>
        <p:spPr>
          <a:xfrm>
            <a:off x="4676625" y="3926762"/>
            <a:ext cx="987552" cy="369332"/>
          </a:xfrm>
          <a:prstGeom prst="rect">
            <a:avLst/>
          </a:prstGeom>
          <a:noFill/>
        </p:spPr>
        <p:txBody>
          <a:bodyPr wrap="square" rtlCol="0">
            <a:spAutoFit/>
          </a:bodyPr>
          <a:lstStyle/>
          <a:p>
            <a:r>
              <a:rPr lang="en-GB" dirty="0" smtClean="0"/>
              <a:t>Delete</a:t>
            </a:r>
            <a:endParaRPr lang="en-IN" dirty="0"/>
          </a:p>
        </p:txBody>
      </p:sp>
      <p:sp>
        <p:nvSpPr>
          <p:cNvPr id="60" name="TextBox 59"/>
          <p:cNvSpPr txBox="1"/>
          <p:nvPr/>
        </p:nvSpPr>
        <p:spPr>
          <a:xfrm>
            <a:off x="637765" y="1671192"/>
            <a:ext cx="987552" cy="369332"/>
          </a:xfrm>
          <a:prstGeom prst="rect">
            <a:avLst/>
          </a:prstGeom>
          <a:noFill/>
        </p:spPr>
        <p:txBody>
          <a:bodyPr wrap="square" rtlCol="0">
            <a:spAutoFit/>
          </a:bodyPr>
          <a:lstStyle/>
          <a:p>
            <a:r>
              <a:rPr lang="en-GB" dirty="0" smtClean="0"/>
              <a:t>DDL</a:t>
            </a:r>
            <a:endParaRPr lang="en-IN" dirty="0"/>
          </a:p>
        </p:txBody>
      </p:sp>
      <p:sp>
        <p:nvSpPr>
          <p:cNvPr id="61" name="TextBox 60"/>
          <p:cNvSpPr txBox="1"/>
          <p:nvPr/>
        </p:nvSpPr>
        <p:spPr>
          <a:xfrm>
            <a:off x="7519941" y="2533015"/>
            <a:ext cx="987552" cy="369332"/>
          </a:xfrm>
          <a:prstGeom prst="rect">
            <a:avLst/>
          </a:prstGeom>
          <a:noFill/>
        </p:spPr>
        <p:txBody>
          <a:bodyPr wrap="square" rtlCol="0">
            <a:spAutoFit/>
          </a:bodyPr>
          <a:lstStyle/>
          <a:p>
            <a:r>
              <a:rPr lang="en-GB" dirty="0" smtClean="0"/>
              <a:t>Grant</a:t>
            </a:r>
            <a:endParaRPr lang="en-IN" dirty="0"/>
          </a:p>
        </p:txBody>
      </p:sp>
      <p:sp>
        <p:nvSpPr>
          <p:cNvPr id="62" name="TextBox 61"/>
          <p:cNvSpPr txBox="1"/>
          <p:nvPr/>
        </p:nvSpPr>
        <p:spPr>
          <a:xfrm>
            <a:off x="7353900" y="3262835"/>
            <a:ext cx="1104231" cy="369332"/>
          </a:xfrm>
          <a:prstGeom prst="rect">
            <a:avLst/>
          </a:prstGeom>
          <a:noFill/>
        </p:spPr>
        <p:txBody>
          <a:bodyPr wrap="square" rtlCol="0">
            <a:spAutoFit/>
          </a:bodyPr>
          <a:lstStyle/>
          <a:p>
            <a:r>
              <a:rPr lang="en-GB" dirty="0" smtClean="0"/>
              <a:t>Revoke</a:t>
            </a:r>
            <a:endParaRPr lang="en-IN" dirty="0"/>
          </a:p>
        </p:txBody>
      </p:sp>
      <p:sp>
        <p:nvSpPr>
          <p:cNvPr id="63" name="TextBox 62"/>
          <p:cNvSpPr txBox="1"/>
          <p:nvPr/>
        </p:nvSpPr>
        <p:spPr>
          <a:xfrm>
            <a:off x="10152888" y="2356456"/>
            <a:ext cx="1231392" cy="369332"/>
          </a:xfrm>
          <a:prstGeom prst="rect">
            <a:avLst/>
          </a:prstGeom>
          <a:noFill/>
        </p:spPr>
        <p:txBody>
          <a:bodyPr wrap="square" rtlCol="0">
            <a:spAutoFit/>
          </a:bodyPr>
          <a:lstStyle/>
          <a:p>
            <a:r>
              <a:rPr lang="en-GB" dirty="0" smtClean="0"/>
              <a:t>Commit</a:t>
            </a:r>
            <a:endParaRPr lang="en-IN" dirty="0"/>
          </a:p>
        </p:txBody>
      </p:sp>
      <p:sp>
        <p:nvSpPr>
          <p:cNvPr id="64" name="TextBox 63"/>
          <p:cNvSpPr txBox="1"/>
          <p:nvPr/>
        </p:nvSpPr>
        <p:spPr>
          <a:xfrm>
            <a:off x="10152888" y="2878715"/>
            <a:ext cx="1270491" cy="369332"/>
          </a:xfrm>
          <a:prstGeom prst="rect">
            <a:avLst/>
          </a:prstGeom>
          <a:noFill/>
        </p:spPr>
        <p:txBody>
          <a:bodyPr wrap="square" rtlCol="0">
            <a:spAutoFit/>
          </a:bodyPr>
          <a:lstStyle/>
          <a:p>
            <a:r>
              <a:rPr lang="en-GB" dirty="0" smtClean="0"/>
              <a:t>Roll back</a:t>
            </a:r>
            <a:endParaRPr lang="en-IN" dirty="0"/>
          </a:p>
        </p:txBody>
      </p:sp>
      <p:sp>
        <p:nvSpPr>
          <p:cNvPr id="65" name="TextBox 64"/>
          <p:cNvSpPr txBox="1"/>
          <p:nvPr/>
        </p:nvSpPr>
        <p:spPr>
          <a:xfrm>
            <a:off x="10152887" y="3509236"/>
            <a:ext cx="1445289" cy="369332"/>
          </a:xfrm>
          <a:prstGeom prst="rect">
            <a:avLst/>
          </a:prstGeom>
          <a:noFill/>
        </p:spPr>
        <p:txBody>
          <a:bodyPr wrap="square" rtlCol="0">
            <a:spAutoFit/>
          </a:bodyPr>
          <a:lstStyle/>
          <a:p>
            <a:r>
              <a:rPr lang="en-GB" dirty="0" smtClean="0"/>
              <a:t>Save Point</a:t>
            </a: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0848" y="0"/>
            <a:ext cx="10741151" cy="6793992"/>
          </a:xfrm>
          <a:prstGeom prst="rect">
            <a:avLst/>
          </a:prstGeom>
        </p:spPr>
      </p:pic>
    </p:spTree>
    <p:extLst>
      <p:ext uri="{BB962C8B-B14F-4D97-AF65-F5344CB8AC3E}">
        <p14:creationId xmlns:p14="http://schemas.microsoft.com/office/powerpoint/2010/main" xmlns="" val="4135502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5776" y="0"/>
            <a:ext cx="10686223" cy="6858000"/>
          </a:xfrm>
          <a:prstGeom prst="rect">
            <a:avLst/>
          </a:prstGeom>
        </p:spPr>
      </p:pic>
    </p:spTree>
    <p:extLst>
      <p:ext uri="{BB962C8B-B14F-4D97-AF65-F5344CB8AC3E}">
        <p14:creationId xmlns:p14="http://schemas.microsoft.com/office/powerpoint/2010/main" xmlns="" val="2061990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10667999" cy="6858000"/>
          </a:xfrm>
          <a:prstGeom prst="rect">
            <a:avLst/>
          </a:prstGeom>
        </p:spPr>
      </p:pic>
    </p:spTree>
    <p:extLst>
      <p:ext uri="{BB962C8B-B14F-4D97-AF65-F5344CB8AC3E}">
        <p14:creationId xmlns:p14="http://schemas.microsoft.com/office/powerpoint/2010/main" xmlns="" val="103539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424" y="0"/>
            <a:ext cx="10744576" cy="6858000"/>
          </a:xfrm>
          <a:prstGeom prst="rect">
            <a:avLst/>
          </a:prstGeom>
        </p:spPr>
      </p:pic>
    </p:spTree>
    <p:extLst>
      <p:ext uri="{BB962C8B-B14F-4D97-AF65-F5344CB8AC3E}">
        <p14:creationId xmlns:p14="http://schemas.microsoft.com/office/powerpoint/2010/main" xmlns="" val="4192422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4320" y="0"/>
            <a:ext cx="10697680" cy="6858000"/>
          </a:xfrm>
          <a:prstGeom prst="rect">
            <a:avLst/>
          </a:prstGeom>
        </p:spPr>
      </p:pic>
    </p:spTree>
    <p:extLst>
      <p:ext uri="{BB962C8B-B14F-4D97-AF65-F5344CB8AC3E}">
        <p14:creationId xmlns:p14="http://schemas.microsoft.com/office/powerpoint/2010/main" xmlns="" val="4293889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60080" y="0"/>
            <a:ext cx="10531920" cy="6766560"/>
          </a:xfrm>
          <a:prstGeom prst="rect">
            <a:avLst/>
          </a:prstGeom>
        </p:spPr>
      </p:pic>
    </p:spTree>
    <p:extLst>
      <p:ext uri="{BB962C8B-B14F-4D97-AF65-F5344CB8AC3E}">
        <p14:creationId xmlns:p14="http://schemas.microsoft.com/office/powerpoint/2010/main" xmlns="" val="2632516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874657" y="408078"/>
            <a:ext cx="9019766" cy="3564102"/>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46463" y="1601832"/>
            <a:ext cx="11191242" cy="3597185"/>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122317" y="1333226"/>
            <a:ext cx="10146150" cy="4688751"/>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197" y="0"/>
            <a:ext cx="11994803" cy="649224"/>
          </a:xfrm>
        </p:spPr>
        <p:txBody>
          <a:bodyPr/>
          <a:lstStyle/>
          <a:p>
            <a:r>
              <a:rPr lang="en-GB" dirty="0" smtClean="0"/>
              <a:t>Constraints</a:t>
            </a:r>
            <a:endParaRPr lang="en-IN" dirty="0"/>
          </a:p>
        </p:txBody>
      </p:sp>
      <p:sp>
        <p:nvSpPr>
          <p:cNvPr id="3" name="Content Placeholder 2"/>
          <p:cNvSpPr>
            <a:spLocks noGrp="1"/>
          </p:cNvSpPr>
          <p:nvPr>
            <p:ph idx="1"/>
          </p:nvPr>
        </p:nvSpPr>
        <p:spPr>
          <a:xfrm>
            <a:off x="1574228" y="649224"/>
            <a:ext cx="8915400" cy="3777622"/>
          </a:xfrm>
        </p:spPr>
        <p:txBody>
          <a:bodyPr/>
          <a:lstStyle/>
          <a:p>
            <a:r>
              <a:rPr lang="en-GB" dirty="0" smtClean="0"/>
              <a:t>Primary key</a:t>
            </a:r>
          </a:p>
          <a:p>
            <a:r>
              <a:rPr lang="en-GB" dirty="0" smtClean="0"/>
              <a:t>Foreign key</a:t>
            </a:r>
          </a:p>
          <a:p>
            <a:r>
              <a:rPr lang="en-GB" dirty="0" smtClean="0"/>
              <a:t>Check</a:t>
            </a:r>
          </a:p>
          <a:p>
            <a:r>
              <a:rPr lang="en-GB" dirty="0" smtClean="0"/>
              <a:t>Unique</a:t>
            </a:r>
          </a:p>
          <a:p>
            <a:r>
              <a:rPr lang="en-GB" dirty="0" smtClean="0"/>
              <a:t>Default</a:t>
            </a:r>
          </a:p>
          <a:p>
            <a:r>
              <a:rPr lang="en-GB" dirty="0" smtClean="0"/>
              <a:t>Not Null</a:t>
            </a:r>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723481" y="246970"/>
            <a:ext cx="9288508" cy="6405452"/>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947590" y="552721"/>
            <a:ext cx="10079180" cy="2503987"/>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940379" y="423998"/>
            <a:ext cx="8745038" cy="5699502"/>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943509" y="298133"/>
            <a:ext cx="7827508" cy="6327336"/>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285455" y="496797"/>
            <a:ext cx="9455531" cy="5786437"/>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164624" y="1278664"/>
            <a:ext cx="8690610" cy="4995717"/>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919967" y="344125"/>
            <a:ext cx="8765449" cy="630277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801041" y="409575"/>
            <a:ext cx="9977300" cy="2385876"/>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835603" y="162197"/>
            <a:ext cx="8666933" cy="6452354"/>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2234701" y="206555"/>
            <a:ext cx="9694901" cy="3803741"/>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29" y="0"/>
            <a:ext cx="11967371" cy="612648"/>
          </a:xfrm>
        </p:spPr>
        <p:txBody>
          <a:bodyPr>
            <a:normAutofit fontScale="90000"/>
          </a:bodyPr>
          <a:lstStyle/>
          <a:p>
            <a:r>
              <a:rPr lang="en-GB" dirty="0" smtClean="0"/>
              <a:t>RDBMS</a:t>
            </a:r>
            <a:endParaRPr lang="en-IN" dirty="0"/>
          </a:p>
        </p:txBody>
      </p:sp>
      <p:sp>
        <p:nvSpPr>
          <p:cNvPr id="3" name="Content Placeholder 2"/>
          <p:cNvSpPr>
            <a:spLocks noGrp="1"/>
          </p:cNvSpPr>
          <p:nvPr>
            <p:ph idx="1"/>
          </p:nvPr>
        </p:nvSpPr>
        <p:spPr>
          <a:xfrm>
            <a:off x="1619948" y="707136"/>
            <a:ext cx="10572052" cy="6150864"/>
          </a:xfrm>
        </p:spPr>
        <p:txBody>
          <a:bodyPr>
            <a:normAutofit/>
          </a:bodyPr>
          <a:lstStyle/>
          <a:p>
            <a:r>
              <a:rPr lang="en-IN" dirty="0"/>
              <a:t>RDBMS stands for Relational Database Management System.</a:t>
            </a:r>
          </a:p>
          <a:p>
            <a:r>
              <a:rPr lang="en-IN" dirty="0"/>
              <a:t>RDBMS is the basis for SQL, and for all modern database systems such as MS SQL Server, IBM DB2, Oracle, MySQL, and Microsoft Access.</a:t>
            </a:r>
          </a:p>
          <a:p>
            <a:r>
              <a:rPr lang="en-IN" dirty="0"/>
              <a:t>The data in RDBMS is stored in database objects called tables. A table is a collection of related data entries and it consists of columns and rows</a:t>
            </a:r>
            <a:r>
              <a:rPr lang="en-IN" dirty="0" smtClean="0"/>
              <a:t>.</a:t>
            </a:r>
          </a:p>
          <a:p>
            <a:r>
              <a:rPr lang="en-IN" dirty="0"/>
              <a:t>Every table is broken up into smaller entities called fields. </a:t>
            </a:r>
            <a:endParaRPr lang="en-IN" dirty="0" smtClean="0"/>
          </a:p>
          <a:p>
            <a:r>
              <a:rPr lang="en-IN" dirty="0" smtClean="0"/>
              <a:t>The </a:t>
            </a:r>
            <a:r>
              <a:rPr lang="en-IN" dirty="0"/>
              <a:t>fields in the Customers table consist of </a:t>
            </a:r>
            <a:r>
              <a:rPr lang="en-IN" dirty="0" err="1"/>
              <a:t>CustomerID</a:t>
            </a:r>
            <a:r>
              <a:rPr lang="en-IN" dirty="0"/>
              <a:t>, </a:t>
            </a:r>
            <a:r>
              <a:rPr lang="en-IN" dirty="0" err="1"/>
              <a:t>CustomerName</a:t>
            </a:r>
            <a:r>
              <a:rPr lang="en-IN" dirty="0"/>
              <a:t>, </a:t>
            </a:r>
            <a:r>
              <a:rPr lang="en-IN" dirty="0" err="1"/>
              <a:t>ContactName</a:t>
            </a:r>
            <a:r>
              <a:rPr lang="en-IN" dirty="0"/>
              <a:t>, Address, City, </a:t>
            </a:r>
            <a:r>
              <a:rPr lang="en-IN" dirty="0" err="1"/>
              <a:t>PostalCode</a:t>
            </a:r>
            <a:r>
              <a:rPr lang="en-IN" dirty="0"/>
              <a:t> and Country. </a:t>
            </a:r>
            <a:endParaRPr lang="en-IN" dirty="0" smtClean="0"/>
          </a:p>
          <a:p>
            <a:r>
              <a:rPr lang="en-IN" dirty="0" smtClean="0"/>
              <a:t>A </a:t>
            </a:r>
            <a:r>
              <a:rPr lang="en-IN" dirty="0"/>
              <a:t>field is a column in a table that is designed to maintain specific information about every record in the table.</a:t>
            </a:r>
          </a:p>
          <a:p>
            <a:r>
              <a:rPr lang="en-IN" dirty="0"/>
              <a:t>A record, also called a row, is each individual entry that exists in a table. </a:t>
            </a:r>
            <a:endParaRPr lang="en-IN" dirty="0" smtClean="0"/>
          </a:p>
          <a:p>
            <a:pPr marL="0" indent="0">
              <a:buNone/>
            </a:pPr>
            <a:r>
              <a:rPr lang="en-IN" dirty="0"/>
              <a:t> </a:t>
            </a:r>
            <a:r>
              <a:rPr lang="en-IN" dirty="0" smtClean="0"/>
              <a:t>      For </a:t>
            </a:r>
            <a:r>
              <a:rPr lang="en-IN" dirty="0"/>
              <a:t>example, there are 91 records in the above Customers table. A record is a horizontal entity in a table.</a:t>
            </a:r>
          </a:p>
          <a:p>
            <a:r>
              <a:rPr lang="en-IN" dirty="0"/>
              <a:t>A column is a vertical entity in a table that contains all information associated with a specific field in a table</a:t>
            </a:r>
            <a:r>
              <a:rPr lang="en-IN" dirty="0" smtClean="0"/>
              <a:t>.</a:t>
            </a:r>
          </a:p>
          <a:p>
            <a:r>
              <a:rPr lang="en-GB" dirty="0" smtClean="0"/>
              <a:t>An SQL Schema is identified as Schema Name [tables , types , constraints , views , domain , authorization grant]</a:t>
            </a:r>
            <a:endParaRPr lang="en-IN" dirty="0"/>
          </a:p>
          <a:p>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92582" y="398059"/>
            <a:ext cx="10483740" cy="5552364"/>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906422" y="699590"/>
            <a:ext cx="10037644" cy="5018822"/>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311530" y="1542268"/>
            <a:ext cx="10620468" cy="163766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145329" y="1440195"/>
            <a:ext cx="9244099" cy="3090862"/>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234183" y="2920052"/>
            <a:ext cx="2619375" cy="9906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2181935" y="1479432"/>
            <a:ext cx="1905000" cy="923925"/>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5012709" y="1480427"/>
            <a:ext cx="3886200" cy="676275"/>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5613140" y="2963697"/>
            <a:ext cx="6124575" cy="1885950"/>
          </a:xfrm>
          <a:prstGeom prst="rect">
            <a:avLst/>
          </a:prstGeom>
          <a:noFill/>
          <a:ln w="9525">
            <a:noFill/>
            <a:miter lim="800000"/>
            <a:headEnd/>
            <a:tailEnd/>
          </a:ln>
          <a:effectLst/>
        </p:spPr>
      </p:pic>
      <p:pic>
        <p:nvPicPr>
          <p:cNvPr id="5126" name="Picture 6"/>
          <p:cNvPicPr>
            <a:picLocks noChangeAspect="1" noChangeArrowheads="1"/>
          </p:cNvPicPr>
          <p:nvPr/>
        </p:nvPicPr>
        <p:blipFill>
          <a:blip r:embed="rId6"/>
          <a:srcRect/>
          <a:stretch>
            <a:fillRect/>
          </a:stretch>
        </p:blipFill>
        <p:spPr bwMode="auto">
          <a:xfrm>
            <a:off x="1954971" y="4856186"/>
            <a:ext cx="3914775" cy="666750"/>
          </a:xfrm>
          <a:prstGeom prst="rect">
            <a:avLst/>
          </a:prstGeom>
          <a:noFill/>
          <a:ln w="9525">
            <a:noFill/>
            <a:miter lim="800000"/>
            <a:headEnd/>
            <a:tailEnd/>
          </a:ln>
          <a:effectLst/>
        </p:spPr>
      </p:pic>
      <p:pic>
        <p:nvPicPr>
          <p:cNvPr id="5127" name="Picture 7"/>
          <p:cNvPicPr>
            <a:picLocks noChangeAspect="1" noChangeArrowheads="1"/>
          </p:cNvPicPr>
          <p:nvPr/>
        </p:nvPicPr>
        <p:blipFill>
          <a:blip r:embed="rId7"/>
          <a:srcRect/>
          <a:stretch>
            <a:fillRect/>
          </a:stretch>
        </p:blipFill>
        <p:spPr bwMode="auto">
          <a:xfrm>
            <a:off x="2201981" y="5303080"/>
            <a:ext cx="3448050" cy="619125"/>
          </a:xfrm>
          <a:prstGeom prst="rect">
            <a:avLst/>
          </a:prstGeom>
          <a:noFill/>
          <a:ln w="9525">
            <a:noFill/>
            <a:miter lim="800000"/>
            <a:headEnd/>
            <a:tailEnd/>
          </a:ln>
          <a:effectLst/>
        </p:spPr>
      </p:pic>
      <p:pic>
        <p:nvPicPr>
          <p:cNvPr id="5128" name="Picture 8"/>
          <p:cNvPicPr>
            <a:picLocks noChangeAspect="1" noChangeArrowheads="1"/>
          </p:cNvPicPr>
          <p:nvPr/>
        </p:nvPicPr>
        <p:blipFill>
          <a:blip r:embed="rId8"/>
          <a:srcRect/>
          <a:stretch>
            <a:fillRect/>
          </a:stretch>
        </p:blipFill>
        <p:spPr bwMode="auto">
          <a:xfrm>
            <a:off x="7138419" y="5045619"/>
            <a:ext cx="3019425" cy="942975"/>
          </a:xfrm>
          <a:prstGeom prst="rect">
            <a:avLst/>
          </a:prstGeom>
          <a:noFill/>
          <a:ln w="9525">
            <a:noFill/>
            <a:miter lim="800000"/>
            <a:headEnd/>
            <a:tailEnd/>
          </a:ln>
          <a:effectLst/>
        </p:spPr>
      </p:pic>
      <p:pic>
        <p:nvPicPr>
          <p:cNvPr id="5129" name="Picture 9"/>
          <p:cNvPicPr>
            <a:picLocks noChangeAspect="1" noChangeArrowheads="1"/>
          </p:cNvPicPr>
          <p:nvPr/>
        </p:nvPicPr>
        <p:blipFill>
          <a:blip r:embed="rId9"/>
          <a:srcRect/>
          <a:stretch>
            <a:fillRect/>
          </a:stretch>
        </p:blipFill>
        <p:spPr bwMode="auto">
          <a:xfrm>
            <a:off x="4796335" y="5705475"/>
            <a:ext cx="1562100" cy="933450"/>
          </a:xfrm>
          <a:prstGeom prst="rect">
            <a:avLst/>
          </a:prstGeom>
          <a:noFill/>
          <a:ln w="9525">
            <a:noFill/>
            <a:miter lim="800000"/>
            <a:headEnd/>
            <a:tailEnd/>
          </a:ln>
          <a:effectLst/>
        </p:spPr>
      </p:pic>
      <p:pic>
        <p:nvPicPr>
          <p:cNvPr id="5130" name="Picture 10"/>
          <p:cNvPicPr>
            <a:picLocks noChangeAspect="1" noChangeArrowheads="1"/>
          </p:cNvPicPr>
          <p:nvPr/>
        </p:nvPicPr>
        <p:blipFill>
          <a:blip r:embed="rId10"/>
          <a:srcRect/>
          <a:stretch>
            <a:fillRect/>
          </a:stretch>
        </p:blipFill>
        <p:spPr bwMode="auto">
          <a:xfrm>
            <a:off x="10191323" y="5370608"/>
            <a:ext cx="1581150" cy="105727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6295" y="872490"/>
            <a:ext cx="11035030" cy="58013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8" y="0"/>
            <a:ext cx="12172252" cy="640080"/>
          </a:xfrm>
        </p:spPr>
        <p:txBody>
          <a:bodyPr/>
          <a:lstStyle/>
          <a:p>
            <a:r>
              <a:rPr lang="en-IN" dirty="0"/>
              <a:t>SQL Syntax</a:t>
            </a:r>
          </a:p>
        </p:txBody>
      </p:sp>
      <p:sp>
        <p:nvSpPr>
          <p:cNvPr id="3" name="Content Placeholder 2"/>
          <p:cNvSpPr>
            <a:spLocks noGrp="1"/>
          </p:cNvSpPr>
          <p:nvPr>
            <p:ph idx="1"/>
          </p:nvPr>
        </p:nvSpPr>
        <p:spPr>
          <a:xfrm>
            <a:off x="1648174" y="640080"/>
            <a:ext cx="10543826" cy="6141720"/>
          </a:xfrm>
        </p:spPr>
        <p:txBody>
          <a:bodyPr/>
          <a:lstStyle/>
          <a:p>
            <a:r>
              <a:rPr lang="en-IN" dirty="0"/>
              <a:t>SQL </a:t>
            </a:r>
            <a:r>
              <a:rPr lang="en-IN" dirty="0" smtClean="0"/>
              <a:t>Statements</a:t>
            </a:r>
          </a:p>
          <a:p>
            <a:pPr marL="0" indent="0">
              <a:buNone/>
            </a:pPr>
            <a:r>
              <a:rPr lang="en-IN" dirty="0" smtClean="0"/>
              <a:t>	- Most of the actions you need to perform on a database are done with SQL statements.</a:t>
            </a:r>
          </a:p>
          <a:p>
            <a:pPr marL="0" indent="0">
              <a:buNone/>
            </a:pPr>
            <a:r>
              <a:rPr lang="en-IN" dirty="0" smtClean="0"/>
              <a:t>	- SQL statements consists of keywords that are easy to understand.</a:t>
            </a:r>
          </a:p>
          <a:p>
            <a:pPr marL="0" indent="0">
              <a:buNone/>
            </a:pPr>
            <a:r>
              <a:rPr lang="en-GB" dirty="0" smtClean="0"/>
              <a:t>	</a:t>
            </a:r>
            <a:r>
              <a:rPr lang="en-GB" b="1" dirty="0" smtClean="0"/>
              <a:t>Create Schema Company </a:t>
            </a:r>
            <a:r>
              <a:rPr lang="en-GB" b="1" dirty="0" err="1" smtClean="0"/>
              <a:t>Authorizaton</a:t>
            </a:r>
            <a:r>
              <a:rPr lang="en-GB" b="1" dirty="0" smtClean="0"/>
              <a:t> “XXX”;</a:t>
            </a:r>
            <a:endParaRPr lang="en-IN" b="1" dirty="0" smtClean="0"/>
          </a:p>
          <a:p>
            <a:pPr marL="0" indent="0">
              <a:buNone/>
            </a:pPr>
            <a:r>
              <a:rPr lang="en-IN" dirty="0" smtClean="0"/>
              <a:t>The </a:t>
            </a:r>
            <a:r>
              <a:rPr lang="en-IN" dirty="0"/>
              <a:t>following SQL statement returns all records from a table named "Customers</a:t>
            </a:r>
            <a:r>
              <a:rPr lang="en-IN" dirty="0" smtClean="0"/>
              <a:t>":</a:t>
            </a:r>
          </a:p>
          <a:p>
            <a:pPr marL="0" indent="0">
              <a:buNone/>
            </a:pPr>
            <a:r>
              <a:rPr lang="en-IN" dirty="0" smtClean="0"/>
              <a:t>	SELECT</a:t>
            </a:r>
            <a:r>
              <a:rPr lang="en-IN" dirty="0"/>
              <a:t> * FROM Customers</a:t>
            </a:r>
            <a:r>
              <a:rPr lang="en-IN" dirty="0" smtClean="0"/>
              <a:t>;</a:t>
            </a:r>
          </a:p>
          <a:p>
            <a:r>
              <a:rPr lang="en-IN" dirty="0"/>
              <a:t>Database Tables</a:t>
            </a:r>
          </a:p>
          <a:p>
            <a:pPr marL="0" indent="0">
              <a:buNone/>
            </a:pPr>
            <a:r>
              <a:rPr lang="en-IN" dirty="0" smtClean="0"/>
              <a:t> A </a:t>
            </a:r>
            <a:r>
              <a:rPr lang="en-IN" dirty="0"/>
              <a:t>database most often contains one or more tables. Each table is identified by a name (e.g. "Customers" or "Orders"), and contain records (rows) with data.</a:t>
            </a:r>
          </a:p>
          <a:p>
            <a:pPr marL="0" indent="0">
              <a:buNone/>
            </a:pPr>
            <a:endParaRPr lang="en-IN" dirty="0"/>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CREATE TABLE EMPLOYEE Figure 6.1 SOL CREATE TABLE | Chegg.com"/>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5575" y="9144"/>
            <a:ext cx="12036425" cy="68580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953</TotalTime>
  <Words>1112</Words>
  <Application>Microsoft Office PowerPoint</Application>
  <PresentationFormat>Custom</PresentationFormat>
  <Paragraphs>272</Paragraphs>
  <Slides>68</Slides>
  <Notes>0</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Wisp</vt:lpstr>
      <vt:lpstr>Slide 1</vt:lpstr>
      <vt:lpstr>SQL is a standard language for accessing and manipulating databases.</vt:lpstr>
      <vt:lpstr>Slide 3</vt:lpstr>
      <vt:lpstr>SQL commands</vt:lpstr>
      <vt:lpstr>Constraints</vt:lpstr>
      <vt:lpstr>RDBMS</vt:lpstr>
      <vt:lpstr>Slide 7</vt:lpstr>
      <vt:lpstr>SQL Syntax</vt:lpstr>
      <vt:lpstr>Slide 9</vt:lpstr>
      <vt:lpstr>Some of The Most Important SQL Commands </vt:lpstr>
      <vt:lpstr>SQL Commands</vt:lpstr>
      <vt:lpstr>Alter Command</vt:lpstr>
      <vt:lpstr>Slide 13</vt:lpstr>
      <vt:lpstr>Slide 14</vt:lpstr>
      <vt:lpstr>SPECIFYING CONSTRAINTS IN SQL:</vt:lpstr>
      <vt:lpstr>SCHEMA CHANGE STATEMENTS IN SQL:</vt:lpstr>
      <vt:lpstr>Slide 17</vt:lpstr>
      <vt:lpstr>The SQL WHERE Clause</vt:lpstr>
      <vt:lpstr>SQL ORDER BY Keyword</vt:lpstr>
      <vt:lpstr>Slide 20</vt:lpstr>
      <vt:lpstr>Slide 21</vt:lpstr>
      <vt:lpstr>Aggregate Function</vt:lpstr>
      <vt:lpstr>Slide 23</vt:lpstr>
      <vt:lpstr>Group by Clause</vt:lpstr>
      <vt:lpstr>Having Clause</vt:lpstr>
      <vt:lpstr>IN / Not IN</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Chandan K</dc:creator>
  <cp:lastModifiedBy>ADMIN</cp:lastModifiedBy>
  <cp:revision>45</cp:revision>
  <dcterms:created xsi:type="dcterms:W3CDTF">2023-10-06T09:16:00Z</dcterms:created>
  <dcterms:modified xsi:type="dcterms:W3CDTF">2024-12-12T01:26:31Z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48AACCB6310145D6856323ACF5ED8CD0_12</vt:lpwstr>
  </property>
  <property fmtid="{D5CDD505-2E9C-101B-9397-08002B2CF9AE}" pid="3" name="KSOProductBuildVer">
    <vt:lpwstr>1033-12.2.0.13266</vt:lpwstr>
  </property>
</Properties>
</file>